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334" r:id="rId27"/>
    <p:sldId id="335" r:id="rId28"/>
    <p:sldId id="336" r:id="rId29"/>
    <p:sldId id="337" r:id="rId30"/>
    <p:sldId id="338" r:id="rId31"/>
    <p:sldId id="339" r:id="rId32"/>
    <p:sldId id="340" r:id="rId33"/>
    <p:sldId id="341" r:id="rId34"/>
    <p:sldId id="342" r:id="rId35"/>
    <p:sldId id="343" r:id="rId36"/>
    <p:sldId id="294" r:id="rId37"/>
    <p:sldId id="296" r:id="rId38"/>
    <p:sldId id="344" r:id="rId39"/>
    <p:sldId id="319" r:id="rId40"/>
    <p:sldId id="321" r:id="rId41"/>
    <p:sldId id="345"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1" d="100"/>
          <a:sy n="71" d="100"/>
        </p:scale>
        <p:origin x="84"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090792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988847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839376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dekeil/Coursera_Capstone-Project/blob/main/labs-jupyter-spacex-Data%20wrangling.ipynb" TargetMode="External"/><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keil/Coursera_Capstone-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keil/Coursera_Capstone-Project/blob/main/jupyter-labs-eda-sql-coursera_sqllite_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keil/Coursera_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dekeil/Coursera_Capstone-Project/blob/main/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ekeil/Coursera_Capstone-Project/blob/main/SpaceX_Machine%20Learning%20Prediction_Part_5.ipynb"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dekeil/Coursera_Capstone-Project/blob/main/jupyter-labs-spacex-data-collection-api_01.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dekeil/Coursera_Capstone-Project/blob/main/jupyter-labs-webscraping_02.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Denis </a:t>
            </a:r>
            <a:r>
              <a:rPr lang="en-US" dirty="0" err="1" smtClean="0">
                <a:solidFill>
                  <a:schemeClr val="bg2"/>
                </a:solidFill>
                <a:latin typeface="Abadi"/>
                <a:ea typeface="SF Pro" pitchFamily="2" charset="0"/>
                <a:cs typeface="SF Pro" pitchFamily="2" charset="0"/>
              </a:rPr>
              <a:t>Keil</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November</a:t>
            </a:r>
            <a:r>
              <a:rPr lang="en-US" dirty="0" smtClean="0">
                <a:solidFill>
                  <a:schemeClr val="bg2"/>
                </a:solidFill>
                <a:latin typeface="Abadi" panose="020B0604020104020204" pitchFamily="34" charset="0"/>
                <a:ea typeface="SF Pro" pitchFamily="2" charset="0"/>
                <a:cs typeface="SF Pro" pitchFamily="2" charset="0"/>
              </a:rPr>
              <a:t> </a:t>
            </a:r>
            <a:r>
              <a:rPr lang="en-US" dirty="0" smtClean="0">
                <a:solidFill>
                  <a:schemeClr val="bg2"/>
                </a:solidFill>
                <a:latin typeface="Abadi" panose="020B0604020104020204" pitchFamily="34" charset="0"/>
                <a:ea typeface="SF Pro" pitchFamily="2" charset="0"/>
                <a:cs typeface="SF Pro" pitchFamily="2" charset="0"/>
              </a:rPr>
              <a:t>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feld 1"/>
          <p:cNvSpPr txBox="1"/>
          <p:nvPr/>
        </p:nvSpPr>
        <p:spPr>
          <a:xfrm>
            <a:off x="1099751" y="6025573"/>
            <a:ext cx="5637762" cy="369332"/>
          </a:xfrm>
          <a:prstGeom prst="rect">
            <a:avLst/>
          </a:prstGeom>
          <a:noFill/>
        </p:spPr>
        <p:txBody>
          <a:bodyPr wrap="none" rtlCol="0">
            <a:spAutoFit/>
          </a:bodyPr>
          <a:lstStyle/>
          <a:p>
            <a:r>
              <a:rPr lang="de-DE" dirty="0" err="1" smtClean="0"/>
              <a:t>GitHUB</a:t>
            </a:r>
            <a:r>
              <a:rPr lang="de-DE" dirty="0"/>
              <a:t> URL: </a:t>
            </a:r>
            <a:r>
              <a:rPr lang="de-DE" dirty="0" smtClean="0">
                <a:hlinkClick r:id="rId3"/>
              </a:rPr>
              <a:t>labs-jupyter-spacex-Data%20wrangling.ipynb</a:t>
            </a:r>
            <a:endParaRPr lang="de-DE" dirty="0"/>
          </a:p>
        </p:txBody>
      </p:sp>
      <p:sp>
        <p:nvSpPr>
          <p:cNvPr id="7" name="Legende mit Pfeil nach unten 6"/>
          <p:cNvSpPr/>
          <p:nvPr/>
        </p:nvSpPr>
        <p:spPr>
          <a:xfrm>
            <a:off x="770011" y="2079877"/>
            <a:ext cx="5066012" cy="748590"/>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Calculate the number of launches on each site</a:t>
            </a:r>
          </a:p>
        </p:txBody>
      </p:sp>
      <p:sp>
        <p:nvSpPr>
          <p:cNvPr id="9" name="Rechteck 8"/>
          <p:cNvSpPr/>
          <p:nvPr/>
        </p:nvSpPr>
        <p:spPr>
          <a:xfrm>
            <a:off x="2143618" y="1431165"/>
            <a:ext cx="8458200" cy="4975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schemeClr val="tx1"/>
                </a:solidFill>
              </a:rPr>
              <a:t>Exploratory</a:t>
            </a:r>
            <a:r>
              <a:rPr lang="de-DE" dirty="0" smtClean="0">
                <a:solidFill>
                  <a:schemeClr val="tx1"/>
                </a:solidFill>
              </a:rPr>
              <a:t> Data Analysis </a:t>
            </a:r>
            <a:r>
              <a:rPr lang="de-DE" dirty="0" err="1" smtClean="0">
                <a:solidFill>
                  <a:schemeClr val="tx1"/>
                </a:solidFill>
              </a:rPr>
              <a:t>and</a:t>
            </a:r>
            <a:r>
              <a:rPr lang="de-DE" dirty="0" smtClean="0">
                <a:solidFill>
                  <a:schemeClr val="tx1"/>
                </a:solidFill>
              </a:rPr>
              <a:t> </a:t>
            </a:r>
            <a:r>
              <a:rPr lang="de-DE" dirty="0" err="1" smtClean="0">
                <a:solidFill>
                  <a:schemeClr val="tx1"/>
                </a:solidFill>
              </a:rPr>
              <a:t>Determine</a:t>
            </a:r>
            <a:r>
              <a:rPr lang="de-DE" dirty="0" smtClean="0">
                <a:solidFill>
                  <a:schemeClr val="tx1"/>
                </a:solidFill>
              </a:rPr>
              <a:t> Training Labels</a:t>
            </a:r>
            <a:endParaRPr lang="de-DE" dirty="0">
              <a:solidFill>
                <a:schemeClr val="tx1"/>
              </a:solidFill>
            </a:endParaRPr>
          </a:p>
        </p:txBody>
      </p:sp>
      <p:pic>
        <p:nvPicPr>
          <p:cNvPr id="10" name="Grafik 9"/>
          <p:cNvPicPr>
            <a:picLocks noChangeAspect="1"/>
          </p:cNvPicPr>
          <p:nvPr/>
        </p:nvPicPr>
        <p:blipFill>
          <a:blip r:embed="rId4"/>
          <a:stretch>
            <a:fillRect/>
          </a:stretch>
        </p:blipFill>
        <p:spPr>
          <a:xfrm>
            <a:off x="6013912" y="2085041"/>
            <a:ext cx="3371850" cy="476250"/>
          </a:xfrm>
          <a:prstGeom prst="rect">
            <a:avLst/>
          </a:prstGeom>
        </p:spPr>
      </p:pic>
      <p:sp>
        <p:nvSpPr>
          <p:cNvPr id="11" name="Legende mit Pfeil nach unten 10"/>
          <p:cNvSpPr/>
          <p:nvPr/>
        </p:nvSpPr>
        <p:spPr>
          <a:xfrm>
            <a:off x="761046" y="2823945"/>
            <a:ext cx="5074977" cy="742448"/>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Calculate the number and occurrence of each orbit</a:t>
            </a:r>
          </a:p>
        </p:txBody>
      </p:sp>
      <p:pic>
        <p:nvPicPr>
          <p:cNvPr id="12" name="Grafik 11"/>
          <p:cNvPicPr>
            <a:picLocks noChangeAspect="1"/>
          </p:cNvPicPr>
          <p:nvPr/>
        </p:nvPicPr>
        <p:blipFill>
          <a:blip r:embed="rId5"/>
          <a:stretch>
            <a:fillRect/>
          </a:stretch>
        </p:blipFill>
        <p:spPr>
          <a:xfrm>
            <a:off x="6095397" y="2779538"/>
            <a:ext cx="2619375" cy="352425"/>
          </a:xfrm>
          <a:prstGeom prst="rect">
            <a:avLst/>
          </a:prstGeom>
        </p:spPr>
      </p:pic>
      <p:sp>
        <p:nvSpPr>
          <p:cNvPr id="13" name="Legende mit Pfeil nach unten 12"/>
          <p:cNvSpPr/>
          <p:nvPr/>
        </p:nvSpPr>
        <p:spPr>
          <a:xfrm>
            <a:off x="765530" y="3514224"/>
            <a:ext cx="5070494" cy="87366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a:t>Calculate the number and </a:t>
            </a:r>
            <a:r>
              <a:rPr lang="en-US" b="1" dirty="0" err="1"/>
              <a:t>occurence</a:t>
            </a:r>
            <a:r>
              <a:rPr lang="en-US" b="1" dirty="0"/>
              <a:t> of mission outcome per orbit type</a:t>
            </a:r>
          </a:p>
        </p:txBody>
      </p:sp>
      <p:pic>
        <p:nvPicPr>
          <p:cNvPr id="14" name="Grafik 13"/>
          <p:cNvPicPr>
            <a:picLocks noChangeAspect="1"/>
          </p:cNvPicPr>
          <p:nvPr/>
        </p:nvPicPr>
        <p:blipFill>
          <a:blip r:embed="rId6"/>
          <a:stretch>
            <a:fillRect/>
          </a:stretch>
        </p:blipFill>
        <p:spPr>
          <a:xfrm>
            <a:off x="6166830" y="3441840"/>
            <a:ext cx="3248025" cy="581025"/>
          </a:xfrm>
          <a:prstGeom prst="rect">
            <a:avLst/>
          </a:prstGeom>
        </p:spPr>
      </p:pic>
      <p:sp>
        <p:nvSpPr>
          <p:cNvPr id="15" name="Legende mit Pfeil nach unten 14"/>
          <p:cNvSpPr/>
          <p:nvPr/>
        </p:nvSpPr>
        <p:spPr>
          <a:xfrm>
            <a:off x="808149" y="4455587"/>
            <a:ext cx="5027876" cy="87366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smtClean="0"/>
              <a:t>Create a landing outcome label from Outcome column</a:t>
            </a:r>
            <a:endParaRPr lang="en-US" b="1" dirty="0"/>
          </a:p>
        </p:txBody>
      </p:sp>
      <p:pic>
        <p:nvPicPr>
          <p:cNvPr id="16" name="Grafik 15"/>
          <p:cNvPicPr>
            <a:picLocks noChangeAspect="1"/>
          </p:cNvPicPr>
          <p:nvPr/>
        </p:nvPicPr>
        <p:blipFill>
          <a:blip r:embed="rId7"/>
          <a:stretch>
            <a:fillRect/>
          </a:stretch>
        </p:blipFill>
        <p:spPr>
          <a:xfrm>
            <a:off x="6166830" y="4270723"/>
            <a:ext cx="4238625" cy="923925"/>
          </a:xfrm>
          <a:prstGeom prst="rect">
            <a:avLst/>
          </a:prstGeom>
        </p:spPr>
      </p:pic>
      <p:sp>
        <p:nvSpPr>
          <p:cNvPr id="17" name="Legende mit Pfeil nach unten 16"/>
          <p:cNvSpPr/>
          <p:nvPr/>
        </p:nvSpPr>
        <p:spPr>
          <a:xfrm>
            <a:off x="808149" y="5338469"/>
            <a:ext cx="5066012" cy="646764"/>
          </a:xfrm>
          <a:prstGeom prst="downArrowCallout">
            <a:avLst>
              <a:gd name="adj1" fmla="val 25000"/>
              <a:gd name="adj2" fmla="val 0"/>
              <a:gd name="adj3" fmla="val 0"/>
              <a:gd name="adj4" fmla="val 100000"/>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smtClean="0"/>
              <a:t>Exporting data to CSV-file</a:t>
            </a:r>
            <a:endParaRPr lang="en-US" b="1" dirty="0"/>
          </a:p>
        </p:txBody>
      </p:sp>
      <p:pic>
        <p:nvPicPr>
          <p:cNvPr id="18" name="Grafik 17"/>
          <p:cNvPicPr>
            <a:picLocks noChangeAspect="1"/>
          </p:cNvPicPr>
          <p:nvPr/>
        </p:nvPicPr>
        <p:blipFill>
          <a:blip r:embed="rId8"/>
          <a:stretch>
            <a:fillRect/>
          </a:stretch>
        </p:blipFill>
        <p:spPr>
          <a:xfrm>
            <a:off x="6166830" y="5399718"/>
            <a:ext cx="3733800" cy="42862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4639"/>
            <a:ext cx="9745589" cy="4351338"/>
          </a:xfrm>
          <a:prstGeom prst="rect">
            <a:avLst/>
          </a:prstGeom>
        </p:spPr>
        <p:txBody>
          <a:bodyPr lIns="91440" tIns="45720" rIns="91440" bIns="45720" anchor="t"/>
          <a:lstStyle/>
          <a:p>
            <a:pPr marL="0" indent="0">
              <a:lnSpc>
                <a:spcPct val="100000"/>
              </a:lnSpc>
              <a:spcBef>
                <a:spcPts val="1400"/>
              </a:spcBef>
              <a:buNone/>
            </a:pPr>
            <a:r>
              <a:rPr lang="en-US" sz="2000" dirty="0" smtClean="0">
                <a:solidFill>
                  <a:schemeClr val="accent3">
                    <a:lumMod val="25000"/>
                  </a:schemeClr>
                </a:solidFill>
                <a:latin typeface="Abadi"/>
              </a:rPr>
              <a:t>Different chart types and dependencies were plotted</a:t>
            </a:r>
          </a:p>
          <a:p>
            <a:pPr lvl="1">
              <a:lnSpc>
                <a:spcPct val="100000"/>
              </a:lnSpc>
              <a:spcBef>
                <a:spcPts val="0"/>
              </a:spcBef>
            </a:pPr>
            <a:endParaRPr lang="en-US" sz="1800" dirty="0" smtClean="0">
              <a:solidFill>
                <a:schemeClr val="accent3">
                  <a:lumMod val="25000"/>
                </a:schemeClr>
              </a:solidFill>
              <a:latin typeface="Abadi"/>
            </a:endParaRPr>
          </a:p>
          <a:p>
            <a:pPr lvl="1">
              <a:lnSpc>
                <a:spcPct val="100000"/>
              </a:lnSpc>
              <a:spcBef>
                <a:spcPts val="0"/>
              </a:spcBef>
            </a:pPr>
            <a:r>
              <a:rPr lang="en-US" sz="1800" dirty="0" smtClean="0">
                <a:solidFill>
                  <a:schemeClr val="accent3">
                    <a:lumMod val="25000"/>
                  </a:schemeClr>
                </a:solidFill>
                <a:latin typeface="Abadi"/>
              </a:rPr>
              <a:t>Payload-Mass vs. Flight Number / </a:t>
            </a:r>
            <a:r>
              <a:rPr lang="en-US" sz="1800" dirty="0" err="1">
                <a:solidFill>
                  <a:schemeClr val="accent3">
                    <a:lumMod val="25000"/>
                  </a:schemeClr>
                </a:solidFill>
                <a:latin typeface="Abadi"/>
              </a:rPr>
              <a:t>Launchsite</a:t>
            </a:r>
            <a:r>
              <a:rPr lang="en-US" sz="1800" dirty="0">
                <a:solidFill>
                  <a:schemeClr val="accent3">
                    <a:lumMod val="25000"/>
                  </a:schemeClr>
                </a:solidFill>
                <a:latin typeface="Abadi"/>
              </a:rPr>
              <a:t> vs. Flight </a:t>
            </a:r>
            <a:r>
              <a:rPr lang="en-US" sz="1800" dirty="0" smtClean="0">
                <a:solidFill>
                  <a:schemeClr val="accent3">
                    <a:lumMod val="25000"/>
                  </a:schemeClr>
                </a:solidFill>
                <a:latin typeface="Abadi"/>
              </a:rPr>
              <a:t>Number / </a:t>
            </a:r>
            <a:r>
              <a:rPr lang="en-US" sz="1800" dirty="0" err="1">
                <a:solidFill>
                  <a:schemeClr val="accent3">
                    <a:lumMod val="25000"/>
                  </a:schemeClr>
                </a:solidFill>
                <a:latin typeface="Abadi"/>
              </a:rPr>
              <a:t>Launchsite</a:t>
            </a:r>
            <a:r>
              <a:rPr lang="en-US" sz="1800" dirty="0">
                <a:solidFill>
                  <a:schemeClr val="accent3">
                    <a:lumMod val="25000"/>
                  </a:schemeClr>
                </a:solidFill>
                <a:latin typeface="Abadi"/>
              </a:rPr>
              <a:t> vs. </a:t>
            </a:r>
            <a:r>
              <a:rPr lang="en-US" sz="1800" dirty="0" smtClean="0">
                <a:solidFill>
                  <a:schemeClr val="accent3">
                    <a:lumMod val="25000"/>
                  </a:schemeClr>
                </a:solidFill>
                <a:latin typeface="Abadi"/>
              </a:rPr>
              <a:t>Payload-Mass</a:t>
            </a:r>
          </a:p>
          <a:p>
            <a:pPr lvl="1">
              <a:lnSpc>
                <a:spcPct val="100000"/>
              </a:lnSpc>
              <a:spcBef>
                <a:spcPts val="0"/>
              </a:spcBef>
            </a:pPr>
            <a:r>
              <a:rPr lang="en-US" sz="1800" dirty="0" smtClean="0">
                <a:solidFill>
                  <a:schemeClr val="accent3">
                    <a:lumMod val="25000"/>
                  </a:schemeClr>
                </a:solidFill>
                <a:latin typeface="Abadi"/>
              </a:rPr>
              <a:t>orbit vs. success rate / </a:t>
            </a:r>
            <a:r>
              <a:rPr lang="en-US" sz="1800" dirty="0">
                <a:solidFill>
                  <a:schemeClr val="accent3">
                    <a:lumMod val="25000"/>
                  </a:schemeClr>
                </a:solidFill>
                <a:latin typeface="Abadi"/>
              </a:rPr>
              <a:t>Flight number vs. </a:t>
            </a:r>
            <a:r>
              <a:rPr lang="en-US" sz="1800" dirty="0" smtClean="0">
                <a:solidFill>
                  <a:schemeClr val="accent3">
                    <a:lumMod val="25000"/>
                  </a:schemeClr>
                </a:solidFill>
                <a:latin typeface="Abadi"/>
              </a:rPr>
              <a:t>orbit / </a:t>
            </a:r>
            <a:r>
              <a:rPr lang="en-US" sz="1800" dirty="0">
                <a:solidFill>
                  <a:schemeClr val="accent3">
                    <a:lumMod val="25000"/>
                  </a:schemeClr>
                </a:solidFill>
                <a:latin typeface="Abadi"/>
              </a:rPr>
              <a:t>Payload Mass vs. orbit</a:t>
            </a:r>
          </a:p>
          <a:p>
            <a:pPr lvl="1">
              <a:lnSpc>
                <a:spcPct val="100000"/>
              </a:lnSpc>
              <a:spcBef>
                <a:spcPts val="0"/>
              </a:spcBef>
            </a:pPr>
            <a:r>
              <a:rPr lang="en-US" sz="1800" dirty="0" smtClean="0">
                <a:solidFill>
                  <a:schemeClr val="accent3">
                    <a:lumMod val="25000"/>
                  </a:schemeClr>
                </a:solidFill>
                <a:latin typeface="Abadi"/>
              </a:rPr>
              <a:t>Launch success yearly trend</a:t>
            </a:r>
          </a:p>
          <a:p>
            <a:pPr lvl="1">
              <a:lnSpc>
                <a:spcPct val="100000"/>
              </a:lnSpc>
              <a:spcBef>
                <a:spcPts val="0"/>
              </a:spcBef>
            </a:pPr>
            <a:endParaRPr lang="en-US" sz="1800" dirty="0">
              <a:solidFill>
                <a:schemeClr val="accent3">
                  <a:lumMod val="25000"/>
                </a:schemeClr>
              </a:solidFill>
              <a:latin typeface="Abadi"/>
            </a:endParaRPr>
          </a:p>
          <a:p>
            <a:pPr marL="0" indent="0">
              <a:lnSpc>
                <a:spcPct val="100000"/>
              </a:lnSpc>
              <a:spcBef>
                <a:spcPts val="0"/>
              </a:spcBef>
              <a:buNone/>
            </a:pPr>
            <a:r>
              <a:rPr lang="en-US" sz="2000" dirty="0">
                <a:solidFill>
                  <a:schemeClr val="accent3">
                    <a:lumMod val="25000"/>
                  </a:schemeClr>
                </a:solidFill>
                <a:latin typeface="Abadi"/>
              </a:rPr>
              <a:t>The aim is to find patterns and dependencies in the plots, which can then be used to train the machine learning engine. The different chart types have different advantages for this</a:t>
            </a:r>
            <a:r>
              <a:rPr lang="en-US" sz="2200" dirty="0">
                <a:solidFill>
                  <a:schemeClr val="accent3">
                    <a:lumMod val="25000"/>
                  </a:schemeClr>
                </a:solidFill>
                <a:latin typeface="Abadi"/>
              </a:rPr>
              <a:t>.</a:t>
            </a:r>
            <a:endParaRPr lang="en-US" sz="2200" dirty="0" smtClean="0">
              <a:solidFill>
                <a:schemeClr val="accent3">
                  <a:lumMod val="25000"/>
                </a:schemeClr>
              </a:solidFill>
              <a:latin typeface="Abadi"/>
            </a:endParaRPr>
          </a:p>
          <a:p>
            <a:pPr lvl="1">
              <a:lnSpc>
                <a:spcPct val="100000"/>
              </a:lnSpc>
              <a:spcBef>
                <a:spcPts val="0"/>
              </a:spcBef>
            </a:pPr>
            <a:endParaRPr lang="en-US" sz="1800" dirty="0" smtClean="0">
              <a:solidFill>
                <a:schemeClr val="accent3">
                  <a:lumMod val="25000"/>
                </a:schemeClr>
              </a:solidFill>
              <a:latin typeface="Abadi"/>
            </a:endParaRPr>
          </a:p>
          <a:p>
            <a:pPr lvl="1">
              <a:lnSpc>
                <a:spcPct val="100000"/>
              </a:lnSpc>
              <a:spcBef>
                <a:spcPts val="0"/>
              </a:spcBef>
            </a:pPr>
            <a:r>
              <a:rPr lang="en-US" sz="1800" dirty="0">
                <a:solidFill>
                  <a:schemeClr val="accent3">
                    <a:lumMod val="25000"/>
                  </a:schemeClr>
                </a:solidFill>
                <a:latin typeface="Abadi"/>
              </a:rPr>
              <a:t>s</a:t>
            </a:r>
            <a:r>
              <a:rPr lang="en-US" sz="1800" dirty="0" smtClean="0">
                <a:solidFill>
                  <a:schemeClr val="accent3">
                    <a:lumMod val="25000"/>
                  </a:schemeClr>
                </a:solidFill>
                <a:latin typeface="Abadi"/>
              </a:rPr>
              <a:t>catterplots are useful to show relationships between variables</a:t>
            </a:r>
          </a:p>
          <a:p>
            <a:pPr lvl="1">
              <a:lnSpc>
                <a:spcPct val="100000"/>
              </a:lnSpc>
              <a:spcBef>
                <a:spcPts val="0"/>
              </a:spcBef>
            </a:pPr>
            <a:r>
              <a:rPr lang="en-US" sz="1800" dirty="0" err="1" smtClean="0">
                <a:solidFill>
                  <a:schemeClr val="accent3">
                    <a:lumMod val="25000"/>
                  </a:schemeClr>
                </a:solidFill>
                <a:latin typeface="Abadi"/>
              </a:rPr>
              <a:t>barcharts</a:t>
            </a:r>
            <a:r>
              <a:rPr lang="en-US" sz="1800" dirty="0" smtClean="0">
                <a:solidFill>
                  <a:schemeClr val="accent3">
                    <a:lumMod val="25000"/>
                  </a:schemeClr>
                </a:solidFill>
                <a:latin typeface="Abadi"/>
              </a:rPr>
              <a:t> </a:t>
            </a:r>
            <a:r>
              <a:rPr lang="en-US" sz="1800" dirty="0">
                <a:solidFill>
                  <a:schemeClr val="accent3">
                    <a:lumMod val="25000"/>
                  </a:schemeClr>
                </a:solidFill>
                <a:latin typeface="Abadi"/>
              </a:rPr>
              <a:t>are suitable for comparing the ratio of a variable in discrete classes with one another, if necessary grouping them as well  </a:t>
            </a:r>
            <a:endParaRPr lang="en-US" sz="1800" dirty="0" smtClean="0">
              <a:solidFill>
                <a:schemeClr val="accent3">
                  <a:lumMod val="25000"/>
                </a:schemeClr>
              </a:solidFill>
              <a:latin typeface="Abadi"/>
            </a:endParaRPr>
          </a:p>
          <a:p>
            <a:pPr lvl="1">
              <a:lnSpc>
                <a:spcPct val="100000"/>
              </a:lnSpc>
              <a:spcBef>
                <a:spcPts val="0"/>
              </a:spcBef>
            </a:pPr>
            <a:r>
              <a:rPr lang="en-US" sz="1800" dirty="0" err="1">
                <a:solidFill>
                  <a:schemeClr val="accent3">
                    <a:lumMod val="25000"/>
                  </a:schemeClr>
                </a:solidFill>
                <a:latin typeface="Abadi"/>
              </a:rPr>
              <a:t>lineplots</a:t>
            </a:r>
            <a:r>
              <a:rPr lang="en-US" sz="1800" dirty="0">
                <a:solidFill>
                  <a:schemeClr val="accent3">
                    <a:lumMod val="25000"/>
                  </a:schemeClr>
                </a:solidFill>
                <a:latin typeface="Abadi"/>
              </a:rPr>
              <a:t> show the progression of variables over time</a:t>
            </a:r>
          </a:p>
          <a:p>
            <a:pPr lvl="1">
              <a:lnSpc>
                <a:spcPct val="100000"/>
              </a:lnSpc>
              <a:spcBef>
                <a:spcPts val="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feld 6"/>
          <p:cNvSpPr txBox="1"/>
          <p:nvPr/>
        </p:nvSpPr>
        <p:spPr>
          <a:xfrm>
            <a:off x="1099751" y="6025573"/>
            <a:ext cx="4260333" cy="369332"/>
          </a:xfrm>
          <a:prstGeom prst="rect">
            <a:avLst/>
          </a:prstGeom>
          <a:noFill/>
        </p:spPr>
        <p:txBody>
          <a:bodyPr wrap="none" rtlCol="0">
            <a:spAutoFit/>
          </a:bodyPr>
          <a:lstStyle/>
          <a:p>
            <a:r>
              <a:rPr lang="de-DE" dirty="0" err="1" smtClean="0"/>
              <a:t>GitHUB</a:t>
            </a:r>
            <a:r>
              <a:rPr lang="de-DE" dirty="0"/>
              <a:t> URL: </a:t>
            </a:r>
            <a:r>
              <a:rPr lang="de-DE" dirty="0" err="1" smtClean="0">
                <a:hlinkClick r:id="rId3"/>
              </a:rPr>
              <a:t>jupyter</a:t>
            </a:r>
            <a:r>
              <a:rPr lang="de-DE" dirty="0" smtClean="0">
                <a:hlinkClick r:id="rId3"/>
              </a:rPr>
              <a:t>-labs-</a:t>
            </a:r>
            <a:r>
              <a:rPr lang="de-DE" dirty="0" err="1" smtClean="0">
                <a:hlinkClick r:id="rId3"/>
              </a:rPr>
              <a:t>eda</a:t>
            </a:r>
            <a:r>
              <a:rPr lang="de-DE" dirty="0" smtClean="0">
                <a:hlinkClick r:id="rId3"/>
              </a:rPr>
              <a:t>-</a:t>
            </a:r>
            <a:r>
              <a:rPr lang="de-DE" dirty="0" err="1" smtClean="0">
                <a:hlinkClick r:id="rId3"/>
              </a:rPr>
              <a:t>dataviz.ipynb</a:t>
            </a:r>
            <a:endParaRPr lang="de-DE"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9718"/>
            <a:ext cx="10515601" cy="4351338"/>
          </a:xfrm>
          <a:prstGeom prst="rect">
            <a:avLst/>
          </a:prstGeom>
        </p:spPr>
        <p:txBody>
          <a:bodyPr lIns="91440" tIns="45720" rIns="91440" bIns="45720" anchor="t"/>
          <a:lstStyle/>
          <a:p>
            <a:pPr>
              <a:spcBef>
                <a:spcPts val="600"/>
              </a:spcBef>
            </a:pPr>
            <a:r>
              <a:rPr lang="en-US" sz="2000" dirty="0"/>
              <a:t>Display the names of the unique launch sites in the space </a:t>
            </a:r>
            <a:r>
              <a:rPr lang="en-US" sz="2000" dirty="0" smtClean="0"/>
              <a:t>mission</a:t>
            </a:r>
          </a:p>
          <a:p>
            <a:pPr>
              <a:spcBef>
                <a:spcPts val="600"/>
              </a:spcBef>
            </a:pPr>
            <a:r>
              <a:rPr lang="en-US" sz="2000" dirty="0"/>
              <a:t>Display 5 records where launch sites begin with the string 'CCA'</a:t>
            </a:r>
          </a:p>
          <a:p>
            <a:pPr>
              <a:spcBef>
                <a:spcPts val="600"/>
              </a:spcBef>
            </a:pPr>
            <a:r>
              <a:rPr lang="en-US" sz="2000" dirty="0"/>
              <a:t>Display the total payload mass carried by boosters launched by NASA (CRS</a:t>
            </a:r>
            <a:r>
              <a:rPr lang="en-US" sz="2000" dirty="0" smtClean="0"/>
              <a:t>)</a:t>
            </a:r>
          </a:p>
          <a:p>
            <a:pPr>
              <a:spcBef>
                <a:spcPts val="600"/>
              </a:spcBef>
            </a:pPr>
            <a:r>
              <a:rPr lang="en-US" sz="2000" dirty="0"/>
              <a:t>Display average payload mass carried by booster version F9 </a:t>
            </a:r>
            <a:r>
              <a:rPr lang="en-US" sz="2000" dirty="0" smtClean="0"/>
              <a:t>v1.1</a:t>
            </a:r>
          </a:p>
          <a:p>
            <a:pPr>
              <a:spcBef>
                <a:spcPts val="600"/>
              </a:spcBef>
            </a:pPr>
            <a:r>
              <a:rPr lang="en-US" sz="2000" dirty="0"/>
              <a:t>List the date when the first </a:t>
            </a:r>
            <a:r>
              <a:rPr lang="en-US" sz="2000" dirty="0" err="1"/>
              <a:t>succesful</a:t>
            </a:r>
            <a:r>
              <a:rPr lang="en-US" sz="2000" dirty="0"/>
              <a:t> landing outcome in ground pad was </a:t>
            </a:r>
            <a:r>
              <a:rPr lang="en-US" sz="2000" dirty="0" err="1"/>
              <a:t>acheived</a:t>
            </a:r>
            <a:endParaRPr lang="en-US" sz="2000" dirty="0"/>
          </a:p>
          <a:p>
            <a:pPr>
              <a:spcBef>
                <a:spcPts val="600"/>
              </a:spcBef>
            </a:pPr>
            <a:r>
              <a:rPr lang="en-US" sz="2000" dirty="0"/>
              <a:t>List the names of the boosters which have success in drone ship and have payload mass greater than 4000 but less than 6000</a:t>
            </a:r>
          </a:p>
          <a:p>
            <a:pPr>
              <a:spcBef>
                <a:spcPts val="600"/>
              </a:spcBef>
            </a:pPr>
            <a:r>
              <a:rPr lang="en-US" sz="2000" dirty="0"/>
              <a:t>List the total number of successful and failure mission outcomes</a:t>
            </a:r>
          </a:p>
          <a:p>
            <a:pPr>
              <a:spcBef>
                <a:spcPts val="600"/>
              </a:spcBef>
            </a:pPr>
            <a:r>
              <a:rPr lang="en-US" sz="2000" dirty="0"/>
              <a:t>List the names of the </a:t>
            </a:r>
            <a:r>
              <a:rPr lang="en-US" sz="2000" dirty="0" err="1"/>
              <a:t>booster_versions</a:t>
            </a:r>
            <a:r>
              <a:rPr lang="en-US" sz="2000" dirty="0"/>
              <a:t> which have carried the maximum payload mass. Use a subquery</a:t>
            </a:r>
          </a:p>
          <a:p>
            <a:pPr>
              <a:spcBef>
                <a:spcPts val="600"/>
              </a:spcBef>
            </a:pPr>
            <a:r>
              <a:rPr lang="en-US" sz="2000" dirty="0"/>
              <a:t>List the records which will display the month names, failure </a:t>
            </a:r>
            <a:r>
              <a:rPr lang="en-US" sz="2000" dirty="0" err="1"/>
              <a:t>landing_outcomes</a:t>
            </a:r>
            <a:r>
              <a:rPr lang="en-US" sz="2000" dirty="0"/>
              <a:t> in drone ship ,booster versions, </a:t>
            </a:r>
            <a:r>
              <a:rPr lang="en-US" sz="2000" dirty="0" err="1"/>
              <a:t>launch_site</a:t>
            </a:r>
            <a:r>
              <a:rPr lang="en-US" sz="2000" dirty="0"/>
              <a:t> for the months in year 2015</a:t>
            </a:r>
          </a:p>
          <a:p>
            <a:pPr>
              <a:spcBef>
                <a:spcPts val="600"/>
              </a:spcBef>
            </a:pPr>
            <a:r>
              <a:rPr lang="en-US" sz="2000" dirty="0"/>
              <a:t>Rank the count of successful </a:t>
            </a:r>
            <a:r>
              <a:rPr lang="en-US" sz="2000" dirty="0" err="1"/>
              <a:t>landing_outcomes</a:t>
            </a:r>
            <a:r>
              <a:rPr lang="en-US" sz="2000" dirty="0"/>
              <a:t> between the date 04-06-2010 and 20-03-2017 in descending order</a:t>
            </a:r>
          </a:p>
          <a:p>
            <a:pPr marL="0" indent="0">
              <a:spcBef>
                <a:spcPts val="0"/>
              </a:spcBef>
              <a:buNone/>
            </a:pPr>
            <a:endParaRPr lang="en-US" sz="2000" b="1" dirty="0"/>
          </a:p>
          <a:p>
            <a:pPr>
              <a:spcBef>
                <a:spcPts val="0"/>
              </a:spcBef>
            </a:pPr>
            <a:endParaRPr lang="en-US" sz="2000" dirty="0"/>
          </a:p>
          <a:p>
            <a:pPr>
              <a:spcBef>
                <a:spcPts val="0"/>
              </a:spcBef>
            </a:pPr>
            <a:endParaRPr lang="en-US" sz="2000" dirty="0"/>
          </a:p>
          <a:p>
            <a:pPr>
              <a:spcBef>
                <a:spcPts val="0"/>
              </a:spcBef>
            </a:pPr>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hteck 1"/>
          <p:cNvSpPr/>
          <p:nvPr/>
        </p:nvSpPr>
        <p:spPr>
          <a:xfrm>
            <a:off x="3024543" y="6256474"/>
            <a:ext cx="5767605" cy="369332"/>
          </a:xfrm>
          <a:prstGeom prst="rect">
            <a:avLst/>
          </a:prstGeom>
        </p:spPr>
        <p:txBody>
          <a:bodyPr wrap="none">
            <a:spAutoFit/>
          </a:bodyPr>
          <a:lstStyle/>
          <a:p>
            <a:r>
              <a:rPr lang="de-DE" dirty="0" err="1"/>
              <a:t>GitHUB</a:t>
            </a:r>
            <a:r>
              <a:rPr lang="de-DE" dirty="0"/>
              <a:t> URL: </a:t>
            </a:r>
            <a:r>
              <a:rPr lang="de-DE" dirty="0" smtClean="0">
                <a:hlinkClick r:id="rId3"/>
              </a:rPr>
              <a:t>jupyter-labs-eda-sql-coursera_sqllite_01.ipynb</a:t>
            </a:r>
            <a:endParaRPr lang="de-DE" dirty="0"/>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914" y="1467279"/>
            <a:ext cx="11133437" cy="4351338"/>
          </a:xfrm>
          <a:prstGeom prst="rect">
            <a:avLst/>
          </a:prstGeom>
        </p:spPr>
        <p:txBody>
          <a:bodyPr>
            <a:normAutofit/>
          </a:bodyPr>
          <a:lstStyle/>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rPr>
              <a:t>objects added to the interactive </a:t>
            </a:r>
            <a:r>
              <a:rPr lang="en-US" sz="2200" u="sng" dirty="0" smtClean="0">
                <a:solidFill>
                  <a:schemeClr val="accent3">
                    <a:lumMod val="25000"/>
                  </a:schemeClr>
                </a:solidFill>
                <a:latin typeface="Abadi" panose="020B0604020104020204" pitchFamily="34" charset="0"/>
              </a:rPr>
              <a:t>map</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all </a:t>
            </a:r>
            <a:r>
              <a:rPr lang="en-US" sz="1800" dirty="0">
                <a:solidFill>
                  <a:schemeClr val="accent3">
                    <a:lumMod val="25000"/>
                  </a:schemeClr>
                </a:solidFill>
                <a:latin typeface="Abadi" panose="020B0604020104020204" pitchFamily="34" charset="0"/>
              </a:rPr>
              <a:t>launch sites </a:t>
            </a:r>
            <a:r>
              <a:rPr lang="en-US" sz="1800" dirty="0" smtClean="0">
                <a:solidFill>
                  <a:schemeClr val="accent3">
                    <a:lumMod val="25000"/>
                  </a:schemeClr>
                </a:solidFill>
                <a:latin typeface="Abadi" panose="020B0604020104020204" pitchFamily="34" charset="0"/>
              </a:rPr>
              <a:t>are marked on </a:t>
            </a:r>
            <a:r>
              <a:rPr lang="en-US" sz="1800" dirty="0">
                <a:solidFill>
                  <a:schemeClr val="accent3">
                    <a:lumMod val="25000"/>
                  </a:schemeClr>
                </a:solidFill>
                <a:latin typeface="Abadi" panose="020B0604020104020204" pitchFamily="34" charset="0"/>
              </a:rPr>
              <a:t>a </a:t>
            </a:r>
            <a:r>
              <a:rPr lang="en-US" sz="1800" dirty="0" smtClean="0">
                <a:solidFill>
                  <a:schemeClr val="accent3">
                    <a:lumMod val="25000"/>
                  </a:schemeClr>
                </a:solidFill>
                <a:latin typeface="Abadi" panose="020B0604020104020204" pitchFamily="34" charset="0"/>
              </a:rPr>
              <a:t>map</a:t>
            </a:r>
          </a:p>
          <a:p>
            <a:pPr lvl="2">
              <a:lnSpc>
                <a:spcPct val="100000"/>
              </a:lnSpc>
              <a:spcBef>
                <a:spcPts val="1400"/>
              </a:spcBef>
            </a:pPr>
            <a:r>
              <a:rPr lang="en-US" sz="1400" dirty="0">
                <a:solidFill>
                  <a:schemeClr val="accent3">
                    <a:lumMod val="25000"/>
                  </a:schemeClr>
                </a:solidFill>
                <a:latin typeface="Abadi" panose="020B0604020104020204" pitchFamily="34" charset="0"/>
              </a:rPr>
              <a:t>NASA Johnson Space Center marked as a point using latitude and longitude coordinates and set as the center of the map, additionally identified with a text </a:t>
            </a:r>
            <a:r>
              <a:rPr lang="en-US" sz="1400" dirty="0" smtClean="0">
                <a:solidFill>
                  <a:schemeClr val="accent3">
                    <a:lumMod val="25000"/>
                  </a:schemeClr>
                </a:solidFill>
                <a:latin typeface="Abadi" panose="020B0604020104020204" pitchFamily="34" charset="0"/>
              </a:rPr>
              <a:t>label</a:t>
            </a:r>
          </a:p>
          <a:p>
            <a:pPr lvl="2">
              <a:lnSpc>
                <a:spcPct val="100000"/>
              </a:lnSpc>
              <a:spcBef>
                <a:spcPts val="1400"/>
              </a:spcBef>
            </a:pPr>
            <a:r>
              <a:rPr lang="en-US" sz="1400" dirty="0">
                <a:solidFill>
                  <a:schemeClr val="accent3">
                    <a:lumMod val="25000"/>
                  </a:schemeClr>
                </a:solidFill>
                <a:latin typeface="Abadi" panose="020B0604020104020204" pitchFamily="34" charset="0"/>
              </a:rPr>
              <a:t>all X-space launch sites marked as a point, provided with a text label and plotted using the latitude and longitude coordinates. Thus marking the geographic location and distance to the </a:t>
            </a:r>
            <a:r>
              <a:rPr lang="en-US" sz="1400" dirty="0" smtClean="0">
                <a:solidFill>
                  <a:schemeClr val="accent3">
                    <a:lumMod val="25000"/>
                  </a:schemeClr>
                </a:solidFill>
                <a:latin typeface="Abadi" panose="020B0604020104020204" pitchFamily="34" charset="0"/>
              </a:rPr>
              <a:t>equator</a:t>
            </a:r>
          </a:p>
          <a:p>
            <a:pPr lvl="1">
              <a:lnSpc>
                <a:spcPct val="100000"/>
              </a:lnSpc>
              <a:spcBef>
                <a:spcPts val="1400"/>
              </a:spcBef>
            </a:pPr>
            <a:r>
              <a:rPr lang="en-US" sz="1800" dirty="0">
                <a:solidFill>
                  <a:schemeClr val="accent3">
                    <a:lumMod val="25000"/>
                  </a:schemeClr>
                </a:solidFill>
                <a:latin typeface="Abadi" panose="020B0604020104020204" pitchFamily="34" charset="0"/>
              </a:rPr>
              <a:t>Drawing and color coding of the </a:t>
            </a:r>
            <a:r>
              <a:rPr lang="en-US" sz="1800" dirty="0" smtClean="0">
                <a:solidFill>
                  <a:schemeClr val="accent3">
                    <a:lumMod val="25000"/>
                  </a:schemeClr>
                </a:solidFill>
                <a:latin typeface="Abadi" panose="020B0604020104020204" pitchFamily="34" charset="0"/>
              </a:rPr>
              <a:t>launch outcome </a:t>
            </a:r>
            <a:r>
              <a:rPr lang="en-US" sz="1800" dirty="0">
                <a:solidFill>
                  <a:schemeClr val="accent3">
                    <a:lumMod val="25000"/>
                  </a:schemeClr>
                </a:solidFill>
                <a:latin typeface="Abadi" panose="020B0604020104020204" pitchFamily="34" charset="0"/>
              </a:rPr>
              <a:t>for each start per launch </a:t>
            </a:r>
            <a:r>
              <a:rPr lang="en-US" sz="1800" dirty="0" smtClean="0">
                <a:solidFill>
                  <a:schemeClr val="accent3">
                    <a:lumMod val="25000"/>
                  </a:schemeClr>
                </a:solidFill>
                <a:latin typeface="Abadi" panose="020B0604020104020204" pitchFamily="34" charset="0"/>
              </a:rPr>
              <a:t>site</a:t>
            </a:r>
          </a:p>
          <a:p>
            <a:pPr lvl="2">
              <a:lnSpc>
                <a:spcPct val="100000"/>
              </a:lnSpc>
              <a:spcBef>
                <a:spcPts val="1400"/>
              </a:spcBef>
            </a:pPr>
            <a:r>
              <a:rPr lang="en-US" sz="1400" dirty="0">
                <a:solidFill>
                  <a:schemeClr val="accent3">
                    <a:lumMod val="25000"/>
                  </a:schemeClr>
                </a:solidFill>
                <a:latin typeface="Abadi" panose="020B0604020104020204" pitchFamily="34" charset="0"/>
              </a:rPr>
              <a:t>adding a colored marker to the exact starting point for each </a:t>
            </a:r>
            <a:r>
              <a:rPr lang="en-US" sz="1400" dirty="0" smtClean="0">
                <a:solidFill>
                  <a:schemeClr val="accent3">
                    <a:lumMod val="25000"/>
                  </a:schemeClr>
                </a:solidFill>
                <a:latin typeface="Abadi" panose="020B0604020104020204" pitchFamily="34" charset="0"/>
              </a:rPr>
              <a:t>launch site, </a:t>
            </a:r>
            <a:r>
              <a:rPr lang="en-US" sz="1400" dirty="0">
                <a:solidFill>
                  <a:schemeClr val="accent3">
                    <a:lumMod val="25000"/>
                  </a:schemeClr>
                </a:solidFill>
                <a:latin typeface="Abadi" panose="020B0604020104020204" pitchFamily="34" charset="0"/>
              </a:rPr>
              <a:t>green for successful </a:t>
            </a:r>
            <a:r>
              <a:rPr lang="en-US" sz="1400" dirty="0" smtClean="0">
                <a:solidFill>
                  <a:schemeClr val="accent3">
                    <a:lumMod val="25000"/>
                  </a:schemeClr>
                </a:solidFill>
                <a:latin typeface="Abadi" panose="020B0604020104020204" pitchFamily="34" charset="0"/>
              </a:rPr>
              <a:t>launches, </a:t>
            </a:r>
            <a:r>
              <a:rPr lang="en-US" sz="1400" dirty="0">
                <a:solidFill>
                  <a:schemeClr val="accent3">
                    <a:lumMod val="25000"/>
                  </a:schemeClr>
                </a:solidFill>
                <a:latin typeface="Abadi" panose="020B0604020104020204" pitchFamily="34" charset="0"/>
              </a:rPr>
              <a:t>red for </a:t>
            </a:r>
            <a:r>
              <a:rPr lang="en-US" sz="1400" dirty="0" smtClean="0">
                <a:solidFill>
                  <a:schemeClr val="accent3">
                    <a:lumMod val="25000"/>
                  </a:schemeClr>
                </a:solidFill>
                <a:latin typeface="Abadi" panose="020B0604020104020204" pitchFamily="34" charset="0"/>
              </a:rPr>
              <a:t>failed, </a:t>
            </a:r>
            <a:r>
              <a:rPr lang="en-US" sz="1400" dirty="0"/>
              <a:t>this allows a quick overview of the success rate per </a:t>
            </a:r>
            <a:r>
              <a:rPr lang="en-US" sz="1400" dirty="0" smtClean="0"/>
              <a:t>launch site</a:t>
            </a:r>
            <a:endParaRPr lang="en-US" sz="14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Calculate the distances between a launch site to its </a:t>
            </a:r>
            <a:r>
              <a:rPr lang="en-US" sz="1800" dirty="0" smtClean="0">
                <a:solidFill>
                  <a:schemeClr val="accent3">
                    <a:lumMod val="25000"/>
                  </a:schemeClr>
                </a:solidFill>
                <a:latin typeface="Abadi" panose="020B0604020104020204" pitchFamily="34" charset="0"/>
              </a:rPr>
              <a:t>proximities</a:t>
            </a:r>
          </a:p>
          <a:p>
            <a:pPr lvl="2">
              <a:lnSpc>
                <a:spcPct val="100000"/>
              </a:lnSpc>
              <a:spcBef>
                <a:spcPts val="1400"/>
              </a:spcBef>
            </a:pPr>
            <a:r>
              <a:rPr lang="en-US" sz="1400" dirty="0">
                <a:solidFill>
                  <a:schemeClr val="accent3">
                    <a:lumMod val="25000"/>
                  </a:schemeClr>
                </a:solidFill>
                <a:latin typeface="Abadi" panose="020B0604020104020204" pitchFamily="34" charset="0"/>
              </a:rPr>
              <a:t>Insertion of connecting lines from a selected launch site (CCAFS SLC-40) to the coast and nearby infrastructure such as the nearest railway line, highway or city. Determine an entry of the respective distances</a:t>
            </a:r>
          </a:p>
          <a:p>
            <a:pPr lvl="2"/>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Rechteck 6"/>
          <p:cNvSpPr/>
          <p:nvPr/>
        </p:nvSpPr>
        <p:spPr>
          <a:xfrm>
            <a:off x="3024543" y="6256474"/>
            <a:ext cx="5126147" cy="369332"/>
          </a:xfrm>
          <a:prstGeom prst="rect">
            <a:avLst/>
          </a:prstGeom>
        </p:spPr>
        <p:txBody>
          <a:bodyPr wrap="none">
            <a:spAutoFit/>
          </a:bodyPr>
          <a:lstStyle/>
          <a:p>
            <a:r>
              <a:rPr lang="de-DE" dirty="0" err="1"/>
              <a:t>GitHUB</a:t>
            </a:r>
            <a:r>
              <a:rPr lang="de-DE" dirty="0"/>
              <a:t> URL</a:t>
            </a:r>
            <a:r>
              <a:rPr lang="de-DE" dirty="0">
                <a:hlinkClick r:id="rId3"/>
              </a:rPr>
              <a:t>: </a:t>
            </a:r>
            <a:r>
              <a:rPr lang="de-DE" dirty="0" err="1" smtClean="0">
                <a:hlinkClick r:id="rId3"/>
              </a:rPr>
              <a:t>lab_jupyter_launch_site_location.ipynb</a:t>
            </a:r>
            <a:endParaRPr lang="de-DE" dirty="0"/>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3697" y="1380780"/>
            <a:ext cx="11009871"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Dropdown list of all launch sites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Adding a dropdown list to select the possible launch sites</a:t>
            </a:r>
          </a:p>
          <a:p>
            <a:pPr>
              <a:lnSpc>
                <a:spcPct val="100000"/>
              </a:lnSpc>
              <a:spcBef>
                <a:spcPts val="2000"/>
              </a:spcBef>
            </a:pPr>
            <a:r>
              <a:rPr lang="en-US" sz="2200" dirty="0">
                <a:solidFill>
                  <a:schemeClr val="accent3">
                    <a:lumMod val="25000"/>
                  </a:schemeClr>
                </a:solidFill>
                <a:latin typeface="Abadi" panose="020B0604020104020204" pitchFamily="34" charset="0"/>
              </a:rPr>
              <a:t>Creation of a pie chart with successful and failed launches (all sites combined / specific site</a:t>
            </a:r>
            <a:r>
              <a:rPr lang="en-US" sz="22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Added </a:t>
            </a:r>
            <a:r>
              <a:rPr lang="en-US" sz="1800" dirty="0">
                <a:solidFill>
                  <a:schemeClr val="accent3">
                    <a:lumMod val="25000"/>
                  </a:schemeClr>
                </a:solidFill>
                <a:latin typeface="Abadi" panose="020B0604020104020204" pitchFamily="34" charset="0"/>
              </a:rPr>
              <a:t>a pie chart to show for all sites aggregated or a selected site - depending on selection - the total number of successful launches vs. failed launches for the </a:t>
            </a:r>
            <a:r>
              <a:rPr lang="en-US" sz="1800" dirty="0" smtClean="0">
                <a:solidFill>
                  <a:schemeClr val="accent3">
                    <a:lumMod val="25000"/>
                  </a:schemeClr>
                </a:solidFill>
                <a:latin typeface="Abadi" panose="020B0604020104020204" pitchFamily="34" charset="0"/>
              </a:rPr>
              <a:t>sites</a:t>
            </a:r>
            <a:endParaRPr lang="en-US" sz="1800" dirty="0">
              <a:solidFill>
                <a:schemeClr val="accent3">
                  <a:lumMod val="25000"/>
                </a:schemeClr>
              </a:solidFill>
              <a:latin typeface="Abadi" panose="020B0604020104020204" pitchFamily="34" charset="0"/>
            </a:endParaRPr>
          </a:p>
          <a:p>
            <a:pPr>
              <a:spcBef>
                <a:spcPts val="2000"/>
              </a:spcBef>
            </a:pPr>
            <a:r>
              <a:rPr lang="en-US" sz="2200" dirty="0">
                <a:solidFill>
                  <a:schemeClr val="accent3">
                    <a:lumMod val="25000"/>
                  </a:schemeClr>
                </a:solidFill>
                <a:latin typeface="Abadi" panose="020B0604020104020204" pitchFamily="34" charset="0"/>
              </a:rPr>
              <a:t>Include range slider for </a:t>
            </a:r>
            <a:r>
              <a:rPr lang="en-US" sz="2200" dirty="0" smtClean="0">
                <a:solidFill>
                  <a:schemeClr val="accent3">
                    <a:lumMod val="25000"/>
                  </a:schemeClr>
                </a:solidFill>
                <a:latin typeface="Abadi" panose="020B0604020104020204" pitchFamily="34" charset="0"/>
              </a:rPr>
              <a:t>payload</a:t>
            </a:r>
          </a:p>
          <a:p>
            <a:pPr lvl="1">
              <a:spcBef>
                <a:spcPts val="1400"/>
              </a:spcBef>
            </a:pPr>
            <a:r>
              <a:rPr lang="en-US" sz="1800" dirty="0">
                <a:solidFill>
                  <a:schemeClr val="accent3">
                    <a:lumMod val="25000"/>
                  </a:schemeClr>
                </a:solidFill>
                <a:latin typeface="Abadi" panose="020B0604020104020204" pitchFamily="34" charset="0"/>
              </a:rPr>
              <a:t>Add a Range Slider to Select </a:t>
            </a:r>
            <a:r>
              <a:rPr lang="en-US" sz="1800" dirty="0" smtClean="0">
                <a:solidFill>
                  <a:schemeClr val="accent3">
                    <a:lumMod val="25000"/>
                  </a:schemeClr>
                </a:solidFill>
                <a:latin typeface="Abadi" panose="020B0604020104020204" pitchFamily="34" charset="0"/>
              </a:rPr>
              <a:t>Payload</a:t>
            </a:r>
          </a:p>
          <a:p>
            <a:pPr>
              <a:spcBef>
                <a:spcPts val="2000"/>
              </a:spcBef>
            </a:pPr>
            <a:r>
              <a:rPr lang="en-US" sz="2200" dirty="0">
                <a:solidFill>
                  <a:schemeClr val="accent3">
                    <a:lumMod val="25000"/>
                  </a:schemeClr>
                </a:solidFill>
                <a:latin typeface="Abadi" panose="020B0604020104020204" pitchFamily="34" charset="0"/>
              </a:rPr>
              <a:t>Scatterplot showing payload mass vs. success rate, selectable for the different booster </a:t>
            </a:r>
            <a:r>
              <a:rPr lang="en-US" sz="2200" dirty="0" smtClean="0">
                <a:solidFill>
                  <a:schemeClr val="accent3">
                    <a:lumMod val="25000"/>
                  </a:schemeClr>
                </a:solidFill>
                <a:latin typeface="Abadi" panose="020B0604020104020204" pitchFamily="34" charset="0"/>
              </a:rPr>
              <a:t>versions</a:t>
            </a:r>
          </a:p>
          <a:p>
            <a:pPr lvl="1">
              <a:spcBef>
                <a:spcPts val="1400"/>
              </a:spcBef>
            </a:pPr>
            <a:r>
              <a:rPr lang="en-US" sz="1800" dirty="0">
                <a:latin typeface="Abadi" panose="020B0604020104020204"/>
              </a:rPr>
              <a:t>add a scatterplot to show the dependency between payload and launch success/success rate</a:t>
            </a:r>
            <a:endParaRPr lang="en-US" sz="1800" dirty="0">
              <a:solidFill>
                <a:schemeClr val="accent3">
                  <a:lumMod val="25000"/>
                </a:schemeClr>
              </a:solidFill>
              <a:latin typeface="Abadi" panose="020B0604020104020204"/>
            </a:endParaRPr>
          </a:p>
          <a:p>
            <a:pPr lvl="1"/>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Rechteck 6"/>
          <p:cNvSpPr/>
          <p:nvPr/>
        </p:nvSpPr>
        <p:spPr>
          <a:xfrm>
            <a:off x="3024543" y="6256474"/>
            <a:ext cx="3358805" cy="369332"/>
          </a:xfrm>
          <a:prstGeom prst="rect">
            <a:avLst/>
          </a:prstGeom>
        </p:spPr>
        <p:txBody>
          <a:bodyPr wrap="none">
            <a:spAutoFit/>
          </a:bodyPr>
          <a:lstStyle/>
          <a:p>
            <a:r>
              <a:rPr lang="de-DE" dirty="0" err="1"/>
              <a:t>GitHUB</a:t>
            </a:r>
            <a:r>
              <a:rPr lang="de-DE" dirty="0"/>
              <a:t> </a:t>
            </a:r>
            <a:r>
              <a:rPr lang="de-DE" dirty="0" smtClean="0"/>
              <a:t>URL: </a:t>
            </a:r>
            <a:r>
              <a:rPr lang="de-DE" dirty="0" smtClean="0">
                <a:hlinkClick r:id="rId4"/>
              </a:rPr>
              <a:t>spacex_dash_app.py</a:t>
            </a:r>
            <a:endParaRPr lang="de-DE"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Rechteck 6"/>
          <p:cNvSpPr/>
          <p:nvPr/>
        </p:nvSpPr>
        <p:spPr>
          <a:xfrm>
            <a:off x="3024543" y="6256474"/>
            <a:ext cx="6893747" cy="369332"/>
          </a:xfrm>
          <a:prstGeom prst="rect">
            <a:avLst/>
          </a:prstGeom>
        </p:spPr>
        <p:txBody>
          <a:bodyPr wrap="none">
            <a:spAutoFit/>
          </a:bodyPr>
          <a:lstStyle/>
          <a:p>
            <a:r>
              <a:rPr lang="de-DE" dirty="0" err="1"/>
              <a:t>GitHUB</a:t>
            </a:r>
            <a:r>
              <a:rPr lang="de-DE" dirty="0"/>
              <a:t> </a:t>
            </a:r>
            <a:r>
              <a:rPr lang="de-DE" dirty="0" smtClean="0"/>
              <a:t>URL</a:t>
            </a:r>
            <a:r>
              <a:rPr lang="de-DE" dirty="0"/>
              <a:t>: </a:t>
            </a:r>
            <a:r>
              <a:rPr lang="de-DE" dirty="0" smtClean="0">
                <a:hlinkClick r:id="rId4"/>
              </a:rPr>
              <a:t>SpaceX_Machine%20Learning%20Prediction_Part_5.ipynb</a:t>
            </a:r>
            <a:endParaRPr lang="de-DE" dirty="0"/>
          </a:p>
        </p:txBody>
      </p:sp>
      <p:sp>
        <p:nvSpPr>
          <p:cNvPr id="8" name="Legende mit Pfeil nach unten 7"/>
          <p:cNvSpPr/>
          <p:nvPr/>
        </p:nvSpPr>
        <p:spPr>
          <a:xfrm>
            <a:off x="770011" y="2154014"/>
            <a:ext cx="5066012" cy="748590"/>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smtClean="0"/>
              <a:t>Importing data to </a:t>
            </a:r>
            <a:r>
              <a:rPr lang="en-US" b="1" dirty="0" err="1" smtClean="0"/>
              <a:t>dataframe</a:t>
            </a:r>
            <a:r>
              <a:rPr lang="en-US" b="1" dirty="0"/>
              <a:t> </a:t>
            </a:r>
            <a:r>
              <a:rPr lang="en-US" b="1" dirty="0" smtClean="0"/>
              <a:t>and creating a </a:t>
            </a:r>
            <a:r>
              <a:rPr lang="en-US" b="1" dirty="0" err="1" smtClean="0"/>
              <a:t>NumPy</a:t>
            </a:r>
            <a:r>
              <a:rPr lang="en-US" b="1" dirty="0" smtClean="0"/>
              <a:t> array from column “class” </a:t>
            </a:r>
            <a:endParaRPr lang="en-US" b="1" dirty="0"/>
          </a:p>
        </p:txBody>
      </p:sp>
      <p:sp>
        <p:nvSpPr>
          <p:cNvPr id="10" name="Legende mit Pfeil nach unten 9"/>
          <p:cNvSpPr/>
          <p:nvPr/>
        </p:nvSpPr>
        <p:spPr>
          <a:xfrm>
            <a:off x="761046" y="2898082"/>
            <a:ext cx="5074977" cy="742448"/>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smtClean="0"/>
              <a:t>Standardize data with </a:t>
            </a:r>
            <a:r>
              <a:rPr lang="en-US" b="1" dirty="0" err="1" smtClean="0"/>
              <a:t>StandardScaler</a:t>
            </a:r>
            <a:r>
              <a:rPr lang="en-US" b="1" dirty="0" smtClean="0"/>
              <a:t> and transform it</a:t>
            </a:r>
            <a:endParaRPr lang="en-US" b="1" dirty="0"/>
          </a:p>
        </p:txBody>
      </p:sp>
      <p:sp>
        <p:nvSpPr>
          <p:cNvPr id="12" name="Legende mit Pfeil nach unten 11"/>
          <p:cNvSpPr/>
          <p:nvPr/>
        </p:nvSpPr>
        <p:spPr>
          <a:xfrm>
            <a:off x="765530" y="3588361"/>
            <a:ext cx="5070494" cy="87366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smtClean="0"/>
              <a:t>split </a:t>
            </a:r>
            <a:r>
              <a:rPr lang="en-US" b="1" dirty="0"/>
              <a:t>dataset into train and test </a:t>
            </a:r>
            <a:r>
              <a:rPr lang="en-US" b="1" dirty="0" smtClean="0"/>
              <a:t>set with </a:t>
            </a:r>
            <a:r>
              <a:rPr lang="en-US" b="1" dirty="0" err="1" smtClean="0"/>
              <a:t>train_test_split</a:t>
            </a:r>
            <a:endParaRPr lang="en-US" b="1" dirty="0"/>
          </a:p>
        </p:txBody>
      </p:sp>
      <p:sp>
        <p:nvSpPr>
          <p:cNvPr id="14" name="Legende mit Pfeil nach unten 13"/>
          <p:cNvSpPr/>
          <p:nvPr/>
        </p:nvSpPr>
        <p:spPr>
          <a:xfrm>
            <a:off x="808149" y="4449249"/>
            <a:ext cx="5027874" cy="516040"/>
          </a:xfrm>
          <a:prstGeom prst="downArrowCallout">
            <a:avLst>
              <a:gd name="adj1" fmla="val 20326"/>
              <a:gd name="adj2" fmla="val 39841"/>
              <a:gd name="adj3" fmla="val 41419"/>
              <a:gd name="adj4" fmla="val 46608"/>
            </a:avLst>
          </a:prstGeom>
        </p:spPr>
        <p:style>
          <a:lnRef idx="2">
            <a:schemeClr val="dk1"/>
          </a:lnRef>
          <a:fillRef idx="1">
            <a:schemeClr val="lt1"/>
          </a:fillRef>
          <a:effectRef idx="0">
            <a:schemeClr val="dk1"/>
          </a:effectRef>
          <a:fontRef idx="minor">
            <a:schemeClr val="dk1"/>
          </a:fontRef>
        </p:style>
        <p:txBody>
          <a:bodyPr rtlCol="0" anchor="ctr"/>
          <a:lstStyle/>
          <a:p>
            <a:r>
              <a:rPr lang="en-US" b="1" dirty="0" smtClean="0"/>
              <a:t>Creating a object for the classification model</a:t>
            </a:r>
            <a:endParaRPr lang="en-US" b="1" dirty="0"/>
          </a:p>
        </p:txBody>
      </p:sp>
      <p:sp>
        <p:nvSpPr>
          <p:cNvPr id="2" name="Textfeld 1"/>
          <p:cNvSpPr txBox="1"/>
          <p:nvPr/>
        </p:nvSpPr>
        <p:spPr>
          <a:xfrm>
            <a:off x="1050324" y="1359240"/>
            <a:ext cx="10659076" cy="646331"/>
          </a:xfrm>
          <a:prstGeom prst="rect">
            <a:avLst/>
          </a:prstGeom>
          <a:solidFill>
            <a:schemeClr val="lt1"/>
          </a:solidFill>
        </p:spPr>
        <p:txBody>
          <a:bodyPr wrap="square" rtlCol="0">
            <a:spAutoFit/>
          </a:bodyPr>
          <a:lstStyle/>
          <a:p>
            <a:r>
              <a:rPr lang="en-US" b="1" dirty="0"/>
              <a:t>A total of 4 classification models were created and their results compared with each other (logistic regression, SVM, decision tree, k nearest neighbors) - the workflow is, however, basically similar for all of them</a:t>
            </a:r>
            <a:endParaRPr lang="de-DE" b="1" dirty="0"/>
          </a:p>
        </p:txBody>
      </p:sp>
      <p:sp>
        <p:nvSpPr>
          <p:cNvPr id="18" name="Legende mit Pfeil nach rechts 17"/>
          <p:cNvSpPr/>
          <p:nvPr/>
        </p:nvSpPr>
        <p:spPr>
          <a:xfrm>
            <a:off x="783435" y="5083437"/>
            <a:ext cx="5358681" cy="833715"/>
          </a:xfrm>
          <a:prstGeom prst="rightArrowCallout">
            <a:avLst>
              <a:gd name="adj1" fmla="val 21100"/>
              <a:gd name="adj2" fmla="val 25000"/>
              <a:gd name="adj3" fmla="val 13300"/>
              <a:gd name="adj4" fmla="val 945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Create a </a:t>
            </a:r>
            <a:r>
              <a:rPr lang="en-US" b="1" dirty="0" err="1">
                <a:solidFill>
                  <a:schemeClr val="tx1"/>
                </a:solidFill>
              </a:rPr>
              <a:t>GridSearchCV</a:t>
            </a:r>
            <a:r>
              <a:rPr lang="en-US" b="1" dirty="0">
                <a:solidFill>
                  <a:schemeClr val="tx1"/>
                </a:solidFill>
              </a:rPr>
              <a:t> object to find the best parameter and set parameters for the specific classification model</a:t>
            </a:r>
          </a:p>
        </p:txBody>
      </p:sp>
      <p:sp>
        <p:nvSpPr>
          <p:cNvPr id="19" name="Legende mit Pfeil nach oben 18"/>
          <p:cNvSpPr/>
          <p:nvPr/>
        </p:nvSpPr>
        <p:spPr>
          <a:xfrm>
            <a:off x="6330434" y="5184310"/>
            <a:ext cx="5470268" cy="730050"/>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err="1" smtClean="0">
                <a:solidFill>
                  <a:schemeClr val="tx1"/>
                </a:solidFill>
              </a:rPr>
              <a:t>Applying</a:t>
            </a:r>
            <a:r>
              <a:rPr lang="de-DE" b="1" dirty="0" smtClean="0">
                <a:solidFill>
                  <a:schemeClr val="tx1"/>
                </a:solidFill>
              </a:rPr>
              <a:t> </a:t>
            </a:r>
            <a:r>
              <a:rPr lang="de-DE" b="1" dirty="0" err="1" smtClean="0">
                <a:solidFill>
                  <a:schemeClr val="tx1"/>
                </a:solidFill>
              </a:rPr>
              <a:t>GridSearchCV</a:t>
            </a:r>
            <a:r>
              <a:rPr lang="de-DE" b="1" dirty="0" smtClean="0">
                <a:solidFill>
                  <a:schemeClr val="tx1"/>
                </a:solidFill>
              </a:rPr>
              <a:t> on </a:t>
            </a:r>
            <a:r>
              <a:rPr lang="de-DE" b="1" dirty="0" err="1" smtClean="0">
                <a:solidFill>
                  <a:schemeClr val="tx1"/>
                </a:solidFill>
              </a:rPr>
              <a:t>the</a:t>
            </a:r>
            <a:r>
              <a:rPr lang="de-DE" b="1" dirty="0" smtClean="0">
                <a:solidFill>
                  <a:schemeClr val="tx1"/>
                </a:solidFill>
              </a:rPr>
              <a:t> </a:t>
            </a:r>
            <a:r>
              <a:rPr lang="de-DE" b="1" dirty="0" err="1" smtClean="0">
                <a:solidFill>
                  <a:schemeClr val="tx1"/>
                </a:solidFill>
              </a:rPr>
              <a:t>model</a:t>
            </a:r>
            <a:endParaRPr lang="de-DE" b="1" dirty="0">
              <a:solidFill>
                <a:schemeClr val="tx1"/>
              </a:solidFill>
            </a:endParaRPr>
          </a:p>
        </p:txBody>
      </p:sp>
      <p:sp>
        <p:nvSpPr>
          <p:cNvPr id="20" name="Legende mit Pfeil nach oben 19"/>
          <p:cNvSpPr/>
          <p:nvPr/>
        </p:nvSpPr>
        <p:spPr>
          <a:xfrm>
            <a:off x="6322193" y="4447018"/>
            <a:ext cx="5470268" cy="730050"/>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err="1" smtClean="0">
                <a:solidFill>
                  <a:schemeClr val="tx1"/>
                </a:solidFill>
              </a:rPr>
              <a:t>Calculating</a:t>
            </a:r>
            <a:r>
              <a:rPr lang="de-DE" b="1" dirty="0" smtClean="0">
                <a:solidFill>
                  <a:schemeClr val="tx1"/>
                </a:solidFill>
              </a:rPr>
              <a:t> </a:t>
            </a:r>
            <a:r>
              <a:rPr lang="de-DE" b="1" dirty="0" err="1" smtClean="0">
                <a:solidFill>
                  <a:schemeClr val="tx1"/>
                </a:solidFill>
              </a:rPr>
              <a:t>the</a:t>
            </a:r>
            <a:r>
              <a:rPr lang="de-DE" b="1" dirty="0" smtClean="0">
                <a:solidFill>
                  <a:schemeClr val="tx1"/>
                </a:solidFill>
              </a:rPr>
              <a:t> </a:t>
            </a:r>
            <a:r>
              <a:rPr lang="de-DE" b="1" dirty="0" err="1" smtClean="0">
                <a:solidFill>
                  <a:schemeClr val="tx1"/>
                </a:solidFill>
              </a:rPr>
              <a:t>accuracy</a:t>
            </a:r>
            <a:r>
              <a:rPr lang="de-DE" b="1" dirty="0" smtClean="0">
                <a:solidFill>
                  <a:schemeClr val="tx1"/>
                </a:solidFill>
              </a:rPr>
              <a:t> on </a:t>
            </a:r>
            <a:r>
              <a:rPr lang="de-DE" b="1" dirty="0" err="1" smtClean="0">
                <a:solidFill>
                  <a:schemeClr val="tx1"/>
                </a:solidFill>
              </a:rPr>
              <a:t>the</a:t>
            </a:r>
            <a:r>
              <a:rPr lang="de-DE" b="1" dirty="0" smtClean="0">
                <a:solidFill>
                  <a:schemeClr val="tx1"/>
                </a:solidFill>
              </a:rPr>
              <a:t> </a:t>
            </a:r>
            <a:r>
              <a:rPr lang="de-DE" b="1" dirty="0" err="1" smtClean="0">
                <a:solidFill>
                  <a:schemeClr val="tx1"/>
                </a:solidFill>
              </a:rPr>
              <a:t>test</a:t>
            </a:r>
            <a:r>
              <a:rPr lang="de-DE" b="1" dirty="0" smtClean="0">
                <a:solidFill>
                  <a:schemeClr val="tx1"/>
                </a:solidFill>
              </a:rPr>
              <a:t> </a:t>
            </a:r>
            <a:r>
              <a:rPr lang="de-DE" b="1" dirty="0" err="1" smtClean="0">
                <a:solidFill>
                  <a:schemeClr val="tx1"/>
                </a:solidFill>
              </a:rPr>
              <a:t>set</a:t>
            </a:r>
            <a:r>
              <a:rPr lang="de-DE" b="1" dirty="0" smtClean="0">
                <a:solidFill>
                  <a:schemeClr val="tx1"/>
                </a:solidFill>
              </a:rPr>
              <a:t> </a:t>
            </a:r>
            <a:r>
              <a:rPr lang="de-DE" b="1" dirty="0" err="1" smtClean="0">
                <a:solidFill>
                  <a:schemeClr val="tx1"/>
                </a:solidFill>
              </a:rPr>
              <a:t>by</a:t>
            </a:r>
            <a:r>
              <a:rPr lang="de-DE" b="1" dirty="0" smtClean="0">
                <a:solidFill>
                  <a:schemeClr val="tx1"/>
                </a:solidFill>
              </a:rPr>
              <a:t> </a:t>
            </a:r>
            <a:r>
              <a:rPr lang="de-DE" b="1" dirty="0" err="1" smtClean="0">
                <a:solidFill>
                  <a:schemeClr val="tx1"/>
                </a:solidFill>
              </a:rPr>
              <a:t>using</a:t>
            </a:r>
            <a:r>
              <a:rPr lang="de-DE" b="1" dirty="0" smtClean="0">
                <a:solidFill>
                  <a:schemeClr val="tx1"/>
                </a:solidFill>
              </a:rPr>
              <a:t> „score“ </a:t>
            </a:r>
            <a:r>
              <a:rPr lang="de-DE" b="1" dirty="0" err="1" smtClean="0">
                <a:solidFill>
                  <a:schemeClr val="tx1"/>
                </a:solidFill>
              </a:rPr>
              <a:t>method</a:t>
            </a:r>
            <a:endParaRPr lang="de-DE" b="1" dirty="0">
              <a:solidFill>
                <a:schemeClr val="tx1"/>
              </a:solidFill>
            </a:endParaRPr>
          </a:p>
        </p:txBody>
      </p:sp>
      <p:sp>
        <p:nvSpPr>
          <p:cNvPr id="21" name="Legende mit Pfeil nach oben 20"/>
          <p:cNvSpPr/>
          <p:nvPr/>
        </p:nvSpPr>
        <p:spPr>
          <a:xfrm>
            <a:off x="6338666" y="3722081"/>
            <a:ext cx="5470268" cy="730050"/>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err="1" smtClean="0">
                <a:solidFill>
                  <a:schemeClr val="tx1"/>
                </a:solidFill>
              </a:rPr>
              <a:t>Examining</a:t>
            </a:r>
            <a:r>
              <a:rPr lang="de-DE" b="1" dirty="0" smtClean="0">
                <a:solidFill>
                  <a:schemeClr val="tx1"/>
                </a:solidFill>
              </a:rPr>
              <a:t> </a:t>
            </a:r>
            <a:r>
              <a:rPr lang="de-DE" b="1" dirty="0" err="1" smtClean="0">
                <a:solidFill>
                  <a:schemeClr val="tx1"/>
                </a:solidFill>
              </a:rPr>
              <a:t>the</a:t>
            </a:r>
            <a:r>
              <a:rPr lang="de-DE" b="1" dirty="0" smtClean="0">
                <a:solidFill>
                  <a:schemeClr val="tx1"/>
                </a:solidFill>
              </a:rPr>
              <a:t> </a:t>
            </a:r>
            <a:r>
              <a:rPr lang="de-DE" b="1" dirty="0" err="1" smtClean="0">
                <a:solidFill>
                  <a:schemeClr val="tx1"/>
                </a:solidFill>
              </a:rPr>
              <a:t>confusion</a:t>
            </a:r>
            <a:r>
              <a:rPr lang="de-DE" b="1" dirty="0" smtClean="0">
                <a:solidFill>
                  <a:schemeClr val="tx1"/>
                </a:solidFill>
              </a:rPr>
              <a:t> </a:t>
            </a:r>
            <a:r>
              <a:rPr lang="de-DE" b="1" dirty="0" err="1" smtClean="0">
                <a:solidFill>
                  <a:schemeClr val="tx1"/>
                </a:solidFill>
              </a:rPr>
              <a:t>matrix</a:t>
            </a:r>
            <a:r>
              <a:rPr lang="de-DE" b="1" dirty="0" smtClean="0">
                <a:solidFill>
                  <a:schemeClr val="tx1"/>
                </a:solidFill>
              </a:rPr>
              <a:t> </a:t>
            </a:r>
            <a:endParaRPr lang="de-DE" b="1" dirty="0">
              <a:solidFill>
                <a:schemeClr val="tx1"/>
              </a:solidFill>
            </a:endParaRPr>
          </a:p>
        </p:txBody>
      </p:sp>
      <p:sp>
        <p:nvSpPr>
          <p:cNvPr id="22" name="Legende mit Pfeil nach oben 21"/>
          <p:cNvSpPr/>
          <p:nvPr/>
        </p:nvSpPr>
        <p:spPr>
          <a:xfrm>
            <a:off x="6355139" y="2737750"/>
            <a:ext cx="5453795" cy="1001800"/>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contrast and compare the models by evaluating the </a:t>
            </a:r>
            <a:r>
              <a:rPr lang="en-US" b="1" dirty="0" err="1">
                <a:solidFill>
                  <a:schemeClr val="tx1"/>
                </a:solidFill>
              </a:rPr>
              <a:t>jaccard_score</a:t>
            </a:r>
            <a:r>
              <a:rPr lang="en-US" b="1" dirty="0">
                <a:solidFill>
                  <a:schemeClr val="tx1"/>
                </a:solidFill>
              </a:rPr>
              <a:t> and F1_score</a:t>
            </a:r>
            <a:endParaRPr lang="de-DE" b="1" dirty="0">
              <a:solidFill>
                <a:schemeClr val="tx1"/>
              </a:solidFill>
            </a:endParaRPr>
          </a:p>
        </p:txBody>
      </p:sp>
      <p:sp>
        <p:nvSpPr>
          <p:cNvPr id="23" name="Flussdiagramm: Prozess 22"/>
          <p:cNvSpPr/>
          <p:nvPr/>
        </p:nvSpPr>
        <p:spPr>
          <a:xfrm>
            <a:off x="6355139" y="2154014"/>
            <a:ext cx="5437322" cy="58373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determine the model with the best predictive accuracy</a:t>
            </a:r>
            <a:endParaRPr lang="de-DE" b="1" dirty="0">
              <a:solidFill>
                <a:schemeClr val="tx1"/>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454728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launch attempts were made from the </a:t>
            </a:r>
            <a:r>
              <a:rPr lang="en-US" sz="2200" dirty="0" smtClean="0">
                <a:solidFill>
                  <a:schemeClr val="accent3">
                    <a:lumMod val="25000"/>
                  </a:schemeClr>
                </a:solidFill>
                <a:latin typeface="Abadi" panose="020B0604020104020204" pitchFamily="34" charset="0"/>
              </a:rPr>
              <a:t>CCAFS SLC 40 </a:t>
            </a:r>
            <a:r>
              <a:rPr lang="en-US" sz="2200" dirty="0">
                <a:solidFill>
                  <a:schemeClr val="accent3">
                    <a:lumMod val="25000"/>
                  </a:schemeClr>
                </a:solidFill>
                <a:latin typeface="Abadi" panose="020B0604020104020204" pitchFamily="34" charset="0"/>
              </a:rPr>
              <a:t>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probability of success increased as the starting attempts </a:t>
            </a:r>
            <a:r>
              <a:rPr lang="en-US" sz="2200" dirty="0" smtClean="0">
                <a:solidFill>
                  <a:schemeClr val="accent3">
                    <a:lumMod val="25000"/>
                  </a:schemeClr>
                </a:solidFill>
                <a:latin typeface="Abadi" panose="020B0604020104020204" pitchFamily="34" charset="0"/>
              </a:rPr>
              <a:t>progressed</a:t>
            </a:r>
          </a:p>
          <a:p>
            <a:pPr>
              <a:lnSpc>
                <a:spcPct val="100000"/>
              </a:lnSpc>
              <a:spcBef>
                <a:spcPts val="1400"/>
              </a:spcBef>
            </a:pPr>
            <a:r>
              <a:rPr lang="en-US" sz="2200" dirty="0">
                <a:solidFill>
                  <a:schemeClr val="accent3">
                    <a:lumMod val="25000"/>
                  </a:schemeClr>
                </a:solidFill>
                <a:latin typeface="Abadi" panose="020B0604020104020204" pitchFamily="34" charset="0"/>
              </a:rPr>
              <a:t>Starting places with the best success rate are VAFB SLC 4E and KSC LC 39A</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Grafik 1"/>
          <p:cNvPicPr>
            <a:picLocks noChangeAspect="1"/>
          </p:cNvPicPr>
          <p:nvPr/>
        </p:nvPicPr>
        <p:blipFill>
          <a:blip r:embed="rId3"/>
          <a:stretch>
            <a:fillRect/>
          </a:stretch>
        </p:blipFill>
        <p:spPr>
          <a:xfrm>
            <a:off x="6229509" y="1511471"/>
            <a:ext cx="5056102" cy="409033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show a high success rate for a high payload</a:t>
            </a:r>
          </a:p>
          <a:p>
            <a:pPr>
              <a:lnSpc>
                <a:spcPct val="100000"/>
              </a:lnSpc>
              <a:spcBef>
                <a:spcPts val="1400"/>
              </a:spcBef>
            </a:pPr>
            <a:r>
              <a:rPr lang="en-US" sz="2200" dirty="0">
                <a:solidFill>
                  <a:schemeClr val="accent3">
                    <a:lumMod val="25000"/>
                  </a:schemeClr>
                </a:solidFill>
                <a:latin typeface="Abadi" panose="020B0604020104020204" pitchFamily="34" charset="0"/>
              </a:rPr>
              <a:t>Launch site VAFB SLC 4E seems unsuitable for launches with high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Grafik 1"/>
          <p:cNvPicPr>
            <a:picLocks noChangeAspect="1"/>
          </p:cNvPicPr>
          <p:nvPr/>
        </p:nvPicPr>
        <p:blipFill>
          <a:blip r:embed="rId3"/>
          <a:stretch>
            <a:fillRect/>
          </a:stretch>
        </p:blipFill>
        <p:spPr>
          <a:xfrm>
            <a:off x="6318422" y="1449345"/>
            <a:ext cx="5189612" cy="44951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de-DE" sz="2200" dirty="0" smtClean="0">
                <a:solidFill>
                  <a:schemeClr val="accent3">
                    <a:lumMod val="25000"/>
                  </a:schemeClr>
                </a:solidFill>
                <a:latin typeface="Abadi" panose="020B0604020104020204" pitchFamily="34" charset="0"/>
              </a:rPr>
              <a:t>Orbits </a:t>
            </a:r>
            <a:r>
              <a:rPr lang="de-DE" sz="2200" dirty="0" err="1" smtClean="0">
                <a:solidFill>
                  <a:schemeClr val="accent3">
                    <a:lumMod val="25000"/>
                  </a:schemeClr>
                </a:solidFill>
                <a:latin typeface="Abadi" panose="020B0604020104020204" pitchFamily="34" charset="0"/>
              </a:rPr>
              <a:t>with</a:t>
            </a:r>
            <a:r>
              <a:rPr lang="de-DE" sz="2200" dirty="0" smtClean="0">
                <a:solidFill>
                  <a:schemeClr val="accent3">
                    <a:lumMod val="25000"/>
                  </a:schemeClr>
                </a:solidFill>
                <a:latin typeface="Abadi" panose="020B0604020104020204" pitchFamily="34" charset="0"/>
              </a:rPr>
              <a:t> </a:t>
            </a:r>
            <a:r>
              <a:rPr lang="de-DE" sz="2200" dirty="0" err="1" smtClean="0">
                <a:solidFill>
                  <a:schemeClr val="accent3">
                    <a:lumMod val="25000"/>
                  </a:schemeClr>
                </a:solidFill>
                <a:latin typeface="Abadi" panose="020B0604020104020204" pitchFamily="34" charset="0"/>
              </a:rPr>
              <a:t>success</a:t>
            </a:r>
            <a:r>
              <a:rPr lang="de-DE" sz="2200" dirty="0" smtClean="0">
                <a:solidFill>
                  <a:schemeClr val="accent3">
                    <a:lumMod val="25000"/>
                  </a:schemeClr>
                </a:solidFill>
                <a:latin typeface="Abadi" panose="020B0604020104020204" pitchFamily="34" charset="0"/>
              </a:rPr>
              <a:t> rate </a:t>
            </a:r>
            <a:r>
              <a:rPr lang="de-DE" sz="2200" dirty="0" err="1" smtClean="0">
                <a:solidFill>
                  <a:schemeClr val="accent3">
                    <a:lumMod val="25000"/>
                  </a:schemeClr>
                </a:solidFill>
                <a:latin typeface="Abadi" panose="020B0604020104020204" pitchFamily="34" charset="0"/>
              </a:rPr>
              <a:t>greater</a:t>
            </a:r>
            <a:r>
              <a:rPr lang="de-DE" sz="2200" dirty="0" smtClean="0">
                <a:solidFill>
                  <a:schemeClr val="accent3">
                    <a:lumMod val="25000"/>
                  </a:schemeClr>
                </a:solidFill>
                <a:latin typeface="Abadi" panose="020B0604020104020204" pitchFamily="34" charset="0"/>
              </a:rPr>
              <a:t> 80% </a:t>
            </a:r>
            <a:r>
              <a:rPr lang="de-DE" sz="2200" dirty="0" err="1" smtClean="0">
                <a:solidFill>
                  <a:schemeClr val="accent3">
                    <a:lumMod val="25000"/>
                  </a:schemeClr>
                </a:solidFill>
                <a:latin typeface="Abadi" panose="020B0604020104020204" pitchFamily="34" charset="0"/>
              </a:rPr>
              <a:t>are</a:t>
            </a:r>
            <a:r>
              <a:rPr lang="de-DE" sz="2200" dirty="0" smtClean="0">
                <a:solidFill>
                  <a:schemeClr val="accent3">
                    <a:lumMod val="25000"/>
                  </a:schemeClr>
                </a:solidFill>
                <a:latin typeface="Abadi" panose="020B0604020104020204" pitchFamily="34" charset="0"/>
              </a:rPr>
              <a:t> ES-L1, SSO, HEO, VLEO </a:t>
            </a:r>
            <a:r>
              <a:rPr lang="de-DE" sz="2200" dirty="0" err="1" smtClean="0">
                <a:solidFill>
                  <a:schemeClr val="accent3">
                    <a:lumMod val="25000"/>
                  </a:schemeClr>
                </a:solidFill>
                <a:latin typeface="Abadi" panose="020B0604020104020204" pitchFamily="34" charset="0"/>
              </a:rPr>
              <a:t>and</a:t>
            </a:r>
            <a:r>
              <a:rPr lang="de-DE" sz="2200" dirty="0" smtClean="0">
                <a:solidFill>
                  <a:schemeClr val="accent3">
                    <a:lumMod val="25000"/>
                  </a:schemeClr>
                </a:solidFill>
                <a:latin typeface="Abadi" panose="020B0604020104020204" pitchFamily="34" charset="0"/>
              </a:rPr>
              <a:t> GEO</a:t>
            </a:r>
          </a:p>
          <a:p>
            <a:pPr>
              <a:lnSpc>
                <a:spcPct val="100000"/>
              </a:lnSpc>
              <a:spcBef>
                <a:spcPts val="1400"/>
              </a:spcBef>
            </a:pPr>
            <a:r>
              <a:rPr lang="de-DE" sz="2200" dirty="0" smtClean="0">
                <a:solidFill>
                  <a:schemeClr val="accent3">
                    <a:lumMod val="25000"/>
                  </a:schemeClr>
                </a:solidFill>
                <a:latin typeface="Abadi" panose="020B0604020104020204" pitchFamily="34" charset="0"/>
              </a:rPr>
              <a:t>Orbits </a:t>
            </a:r>
            <a:r>
              <a:rPr lang="de-DE" sz="2200" dirty="0" err="1" smtClean="0">
                <a:solidFill>
                  <a:schemeClr val="accent3">
                    <a:lumMod val="25000"/>
                  </a:schemeClr>
                </a:solidFill>
                <a:latin typeface="Abadi" panose="020B0604020104020204" pitchFamily="34" charset="0"/>
              </a:rPr>
              <a:t>with</a:t>
            </a:r>
            <a:r>
              <a:rPr lang="de-DE" sz="2200" dirty="0" smtClean="0">
                <a:solidFill>
                  <a:schemeClr val="accent3">
                    <a:lumMod val="25000"/>
                  </a:schemeClr>
                </a:solidFill>
                <a:latin typeface="Abadi" panose="020B0604020104020204" pitchFamily="34" charset="0"/>
              </a:rPr>
              <a:t> </a:t>
            </a:r>
            <a:r>
              <a:rPr lang="de-DE" sz="2200" dirty="0" err="1" smtClean="0">
                <a:solidFill>
                  <a:schemeClr val="accent3">
                    <a:lumMod val="25000"/>
                  </a:schemeClr>
                </a:solidFill>
                <a:latin typeface="Abadi" panose="020B0604020104020204" pitchFamily="34" charset="0"/>
              </a:rPr>
              <a:t>success</a:t>
            </a:r>
            <a:r>
              <a:rPr lang="de-DE" sz="2200" dirty="0" smtClean="0">
                <a:solidFill>
                  <a:schemeClr val="accent3">
                    <a:lumMod val="25000"/>
                  </a:schemeClr>
                </a:solidFill>
                <a:latin typeface="Abadi" panose="020B0604020104020204" pitchFamily="34" charset="0"/>
              </a:rPr>
              <a:t> </a:t>
            </a:r>
            <a:r>
              <a:rPr lang="de-DE" sz="2200" dirty="0" err="1" smtClean="0">
                <a:solidFill>
                  <a:schemeClr val="accent3">
                    <a:lumMod val="25000"/>
                  </a:schemeClr>
                </a:solidFill>
                <a:latin typeface="Abadi" panose="020B0604020104020204" pitchFamily="34" charset="0"/>
              </a:rPr>
              <a:t>rates</a:t>
            </a:r>
            <a:r>
              <a:rPr lang="de-DE" sz="2200" dirty="0" smtClean="0">
                <a:solidFill>
                  <a:schemeClr val="accent3">
                    <a:lumMod val="25000"/>
                  </a:schemeClr>
                </a:solidFill>
                <a:latin typeface="Abadi" panose="020B0604020104020204" pitchFamily="34" charset="0"/>
              </a:rPr>
              <a:t> </a:t>
            </a:r>
            <a:r>
              <a:rPr lang="de-DE" sz="2200" dirty="0" err="1" smtClean="0">
                <a:solidFill>
                  <a:schemeClr val="accent3">
                    <a:lumMod val="25000"/>
                  </a:schemeClr>
                </a:solidFill>
                <a:latin typeface="Abadi" panose="020B0604020104020204" pitchFamily="34" charset="0"/>
              </a:rPr>
              <a:t>between</a:t>
            </a:r>
            <a:r>
              <a:rPr lang="de-DE" sz="2200" dirty="0" smtClean="0">
                <a:solidFill>
                  <a:schemeClr val="accent3">
                    <a:lumMod val="25000"/>
                  </a:schemeClr>
                </a:solidFill>
                <a:latin typeface="Abadi" panose="020B0604020104020204" pitchFamily="34" charset="0"/>
              </a:rPr>
              <a:t> 50 – 80% </a:t>
            </a:r>
            <a:r>
              <a:rPr lang="de-DE" sz="2200" dirty="0" err="1" smtClean="0">
                <a:solidFill>
                  <a:schemeClr val="accent3">
                    <a:lumMod val="25000"/>
                  </a:schemeClr>
                </a:solidFill>
                <a:latin typeface="Abadi" panose="020B0604020104020204" pitchFamily="34" charset="0"/>
              </a:rPr>
              <a:t>are</a:t>
            </a:r>
            <a:r>
              <a:rPr lang="de-DE" sz="2200" dirty="0" smtClean="0">
                <a:solidFill>
                  <a:schemeClr val="accent3">
                    <a:lumMod val="25000"/>
                  </a:schemeClr>
                </a:solidFill>
                <a:latin typeface="Abadi" panose="020B0604020104020204" pitchFamily="34" charset="0"/>
              </a:rPr>
              <a:t> LEO, ISS, PO, GTO </a:t>
            </a:r>
            <a:r>
              <a:rPr lang="de-DE" sz="2200" dirty="0" err="1" smtClean="0">
                <a:solidFill>
                  <a:schemeClr val="accent3">
                    <a:lumMod val="25000"/>
                  </a:schemeClr>
                </a:solidFill>
                <a:latin typeface="Abadi" panose="020B0604020104020204" pitchFamily="34" charset="0"/>
              </a:rPr>
              <a:t>and</a:t>
            </a:r>
            <a:r>
              <a:rPr lang="de-DE" sz="2200" dirty="0" smtClean="0">
                <a:solidFill>
                  <a:schemeClr val="accent3">
                    <a:lumMod val="25000"/>
                  </a:schemeClr>
                </a:solidFill>
                <a:latin typeface="Abadi" panose="020B0604020104020204" pitchFamily="34" charset="0"/>
              </a:rPr>
              <a:t> MEO</a:t>
            </a:r>
          </a:p>
          <a:p>
            <a:pPr>
              <a:lnSpc>
                <a:spcPct val="100000"/>
              </a:lnSpc>
              <a:spcBef>
                <a:spcPts val="1400"/>
              </a:spcBef>
            </a:pPr>
            <a:r>
              <a:rPr lang="de-DE" sz="2200" dirty="0" smtClean="0">
                <a:solidFill>
                  <a:schemeClr val="accent3">
                    <a:lumMod val="25000"/>
                  </a:schemeClr>
                </a:solidFill>
                <a:latin typeface="Abadi" panose="020B0604020104020204" pitchFamily="34" charset="0"/>
              </a:rPr>
              <a:t>Orbit </a:t>
            </a:r>
            <a:r>
              <a:rPr lang="de-DE" sz="2200" dirty="0" err="1" smtClean="0">
                <a:solidFill>
                  <a:schemeClr val="accent3">
                    <a:lumMod val="25000"/>
                  </a:schemeClr>
                </a:solidFill>
                <a:latin typeface="Abadi" panose="020B0604020104020204" pitchFamily="34" charset="0"/>
              </a:rPr>
              <a:t>without</a:t>
            </a:r>
            <a:r>
              <a:rPr lang="de-DE" sz="2200" dirty="0" smtClean="0">
                <a:solidFill>
                  <a:schemeClr val="accent3">
                    <a:lumMod val="25000"/>
                  </a:schemeClr>
                </a:solidFill>
                <a:latin typeface="Abadi" panose="020B0604020104020204" pitchFamily="34" charset="0"/>
              </a:rPr>
              <a:t> </a:t>
            </a:r>
            <a:r>
              <a:rPr lang="de-DE" sz="2200" dirty="0" err="1" smtClean="0">
                <a:solidFill>
                  <a:schemeClr val="accent3">
                    <a:lumMod val="25000"/>
                  </a:schemeClr>
                </a:solidFill>
                <a:latin typeface="Abadi" panose="020B0604020104020204" pitchFamily="34" charset="0"/>
              </a:rPr>
              <a:t>successful</a:t>
            </a:r>
            <a:r>
              <a:rPr lang="de-DE" sz="2200" dirty="0" smtClean="0">
                <a:solidFill>
                  <a:schemeClr val="accent3">
                    <a:lumMod val="25000"/>
                  </a:schemeClr>
                </a:solidFill>
                <a:latin typeface="Abadi" panose="020B0604020104020204" pitchFamily="34" charset="0"/>
              </a:rPr>
              <a:t> </a:t>
            </a:r>
            <a:r>
              <a:rPr lang="de-DE" sz="2200" dirty="0" err="1" smtClean="0">
                <a:solidFill>
                  <a:schemeClr val="accent3">
                    <a:lumMod val="25000"/>
                  </a:schemeClr>
                </a:solidFill>
                <a:latin typeface="Abadi" panose="020B0604020104020204" pitchFamily="34" charset="0"/>
              </a:rPr>
              <a:t>launches</a:t>
            </a:r>
            <a:r>
              <a:rPr lang="de-DE" sz="2200" dirty="0" smtClean="0">
                <a:solidFill>
                  <a:schemeClr val="accent3">
                    <a:lumMod val="25000"/>
                  </a:schemeClr>
                </a:solidFill>
                <a:latin typeface="Abadi" panose="020B0604020104020204" pitchFamily="34" charset="0"/>
              </a:rPr>
              <a:t> </a:t>
            </a:r>
            <a:r>
              <a:rPr lang="de-DE" sz="2200" dirty="0" err="1" smtClean="0">
                <a:solidFill>
                  <a:schemeClr val="accent3">
                    <a:lumMod val="25000"/>
                  </a:schemeClr>
                </a:solidFill>
                <a:latin typeface="Abadi" panose="020B0604020104020204" pitchFamily="34" charset="0"/>
              </a:rPr>
              <a:t>is</a:t>
            </a:r>
            <a:r>
              <a:rPr lang="de-DE" sz="2200" dirty="0" smtClean="0">
                <a:solidFill>
                  <a:schemeClr val="accent3">
                    <a:lumMod val="25000"/>
                  </a:schemeClr>
                </a:solidFill>
                <a:latin typeface="Abadi" panose="020B0604020104020204" pitchFamily="34" charset="0"/>
              </a:rPr>
              <a:t> 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Grafik 1"/>
          <p:cNvPicPr>
            <a:picLocks noChangeAspect="1"/>
          </p:cNvPicPr>
          <p:nvPr/>
        </p:nvPicPr>
        <p:blipFill>
          <a:blip r:embed="rId3"/>
          <a:stretch>
            <a:fillRect/>
          </a:stretch>
        </p:blipFill>
        <p:spPr>
          <a:xfrm>
            <a:off x="5870618" y="1458809"/>
            <a:ext cx="6115437" cy="41956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and also first launches were in low orbit up to the GTO, here the chances of success increased with the number of launches</a:t>
            </a:r>
          </a:p>
          <a:p>
            <a:pPr>
              <a:lnSpc>
                <a:spcPct val="100000"/>
              </a:lnSpc>
              <a:spcBef>
                <a:spcPts val="1400"/>
              </a:spcBef>
            </a:pPr>
            <a:r>
              <a:rPr lang="en-US" sz="2200" dirty="0">
                <a:solidFill>
                  <a:schemeClr val="accent3">
                    <a:lumMod val="25000"/>
                  </a:schemeClr>
                </a:solidFill>
                <a:latin typeface="Abadi" panose="020B0604020104020204" pitchFamily="34" charset="0"/>
              </a:rPr>
              <a:t>most of the tests in orbit VLEO were successful</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Grafik 6"/>
          <p:cNvPicPr>
            <a:picLocks noChangeAspect="1"/>
          </p:cNvPicPr>
          <p:nvPr/>
        </p:nvPicPr>
        <p:blipFill>
          <a:blip r:embed="rId3"/>
          <a:stretch>
            <a:fillRect/>
          </a:stretch>
        </p:blipFill>
        <p:spPr>
          <a:xfrm>
            <a:off x="6194596" y="1680819"/>
            <a:ext cx="5734050" cy="42005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5598434" y="1718901"/>
            <a:ext cx="6232676" cy="415008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8901"/>
            <a:ext cx="3932238" cy="381158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there is no general relationship between payload and orbit</a:t>
            </a:r>
          </a:p>
          <a:p>
            <a:pPr>
              <a:lnSpc>
                <a:spcPct val="100000"/>
              </a:lnSpc>
              <a:spcBef>
                <a:spcPts val="1400"/>
              </a:spcBef>
            </a:pPr>
            <a:r>
              <a:rPr lang="en-US" sz="2200" dirty="0">
                <a:solidFill>
                  <a:schemeClr val="accent3">
                    <a:lumMod val="25000"/>
                  </a:schemeClr>
                </a:solidFill>
                <a:latin typeface="Abadi" panose="020B0604020104020204" pitchFamily="34" charset="0"/>
              </a:rPr>
              <a:t>low orbits show a low success rate with a low payload, but this could also have been the first launch attempts and caused by </a:t>
            </a:r>
            <a:r>
              <a:rPr lang="en-US" sz="2200" dirty="0" smtClean="0">
                <a:solidFill>
                  <a:schemeClr val="accent3">
                    <a:lumMod val="25000"/>
                  </a:schemeClr>
                </a:solidFill>
                <a:latin typeface="Abadi" panose="020B0604020104020204" pitchFamily="34" charset="0"/>
              </a:rPr>
              <a:t>this</a:t>
            </a:r>
          </a:p>
          <a:p>
            <a:pPr>
              <a:lnSpc>
                <a:spcPct val="100000"/>
              </a:lnSpc>
              <a:spcBef>
                <a:spcPts val="1400"/>
              </a:spcBef>
            </a:pPr>
            <a:r>
              <a:rPr lang="en-US" sz="2200" dirty="0">
                <a:solidFill>
                  <a:schemeClr val="accent3">
                    <a:lumMod val="25000"/>
                  </a:schemeClr>
                </a:solidFill>
                <a:latin typeface="Abadi" panose="020B0604020104020204" pitchFamily="34" charset="0"/>
              </a:rPr>
              <a:t>The orbits GTO and ISS had the most launches, while ISS also had the widest spread of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years 2010 - 2013 there were no successful launch attempts</a:t>
            </a:r>
          </a:p>
          <a:p>
            <a:pPr>
              <a:lnSpc>
                <a:spcPct val="100000"/>
              </a:lnSpc>
              <a:spcBef>
                <a:spcPts val="1400"/>
              </a:spcBef>
            </a:pPr>
            <a:r>
              <a:rPr lang="en-US" sz="2200" dirty="0">
                <a:solidFill>
                  <a:schemeClr val="accent3">
                    <a:lumMod val="25000"/>
                  </a:schemeClr>
                </a:solidFill>
                <a:latin typeface="Abadi" panose="020B0604020104020204" pitchFamily="34" charset="0"/>
              </a:rPr>
              <a:t>in the following years there was a sharp increase in the probability of </a:t>
            </a:r>
            <a:r>
              <a:rPr lang="en-US" sz="2200" dirty="0" smtClean="0">
                <a:solidFill>
                  <a:schemeClr val="accent3">
                    <a:lumMod val="25000"/>
                  </a:schemeClr>
                </a:solidFill>
                <a:latin typeface="Abadi" panose="020B0604020104020204" pitchFamily="34" charset="0"/>
              </a:rPr>
              <a:t>success</a:t>
            </a:r>
          </a:p>
          <a:p>
            <a:pPr>
              <a:lnSpc>
                <a:spcPct val="100000"/>
              </a:lnSpc>
              <a:spcBef>
                <a:spcPts val="1400"/>
              </a:spcBef>
            </a:pPr>
            <a:r>
              <a:rPr lang="en-US" sz="2200" dirty="0">
                <a:solidFill>
                  <a:schemeClr val="accent3">
                    <a:lumMod val="25000"/>
                  </a:schemeClr>
                </a:solidFill>
                <a:latin typeface="Abadi" panose="020B0604020104020204" pitchFamily="34" charset="0"/>
              </a:rPr>
              <a:t>the year with the highest probability of success (&gt; 90%) was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Grafik 1"/>
          <p:cNvPicPr>
            <a:picLocks noChangeAspect="1"/>
          </p:cNvPicPr>
          <p:nvPr/>
        </p:nvPicPr>
        <p:blipFill>
          <a:blip r:embed="rId3"/>
          <a:stretch>
            <a:fillRect/>
          </a:stretch>
        </p:blipFill>
        <p:spPr>
          <a:xfrm>
            <a:off x="6027811" y="1549008"/>
            <a:ext cx="6000493" cy="40152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with the keyword "DISTINCT" returns all launch sites once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Grafik 1"/>
          <p:cNvPicPr>
            <a:picLocks noChangeAspect="1"/>
          </p:cNvPicPr>
          <p:nvPr/>
        </p:nvPicPr>
        <p:blipFill>
          <a:blip r:embed="rId2"/>
          <a:stretch>
            <a:fillRect/>
          </a:stretch>
        </p:blipFill>
        <p:spPr>
          <a:xfrm>
            <a:off x="889686" y="1335145"/>
            <a:ext cx="5402863" cy="2707317"/>
          </a:xfrm>
          <a:prstGeom prst="rect">
            <a:avLst/>
          </a:prstGeom>
        </p:spPr>
      </p:pic>
    </p:spTree>
    <p:extLst>
      <p:ext uri="{BB962C8B-B14F-4D97-AF65-F5344CB8AC3E}">
        <p14:creationId xmlns:p14="http://schemas.microsoft.com/office/powerpoint/2010/main" val="450764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5188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result shows a selection of 5 entries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which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Grafik 1"/>
          <p:cNvPicPr>
            <a:picLocks noChangeAspect="1"/>
          </p:cNvPicPr>
          <p:nvPr/>
        </p:nvPicPr>
        <p:blipFill>
          <a:blip r:embed="rId2"/>
          <a:stretch>
            <a:fillRect/>
          </a:stretch>
        </p:blipFill>
        <p:spPr>
          <a:xfrm>
            <a:off x="770011" y="1126775"/>
            <a:ext cx="10612364" cy="3786033"/>
          </a:xfrm>
          <a:prstGeom prst="rect">
            <a:avLst/>
          </a:prstGeom>
        </p:spPr>
      </p:pic>
    </p:spTree>
    <p:extLst>
      <p:ext uri="{BB962C8B-B14F-4D97-AF65-F5344CB8AC3E}">
        <p14:creationId xmlns:p14="http://schemas.microsoft.com/office/powerpoint/2010/main" val="2453687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0129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 returns the total payload of all launches on behalf of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Grafik 1"/>
          <p:cNvPicPr>
            <a:picLocks noChangeAspect="1"/>
          </p:cNvPicPr>
          <p:nvPr/>
        </p:nvPicPr>
        <p:blipFill>
          <a:blip r:embed="rId2"/>
          <a:stretch>
            <a:fillRect/>
          </a:stretch>
        </p:blipFill>
        <p:spPr>
          <a:xfrm>
            <a:off x="770011" y="1433384"/>
            <a:ext cx="7222678" cy="1987893"/>
          </a:xfrm>
          <a:prstGeom prst="rect">
            <a:avLst/>
          </a:prstGeom>
        </p:spPr>
      </p:pic>
    </p:spTree>
    <p:extLst>
      <p:ext uri="{BB962C8B-B14F-4D97-AF65-F5344CB8AC3E}">
        <p14:creationId xmlns:p14="http://schemas.microsoft.com/office/powerpoint/2010/main" val="15205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8233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 gives the average payload of the launches with the booster version "F9 v1.1</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Grafik 1"/>
          <p:cNvPicPr>
            <a:picLocks noChangeAspect="1"/>
          </p:cNvPicPr>
          <p:nvPr/>
        </p:nvPicPr>
        <p:blipFill>
          <a:blip r:embed="rId2"/>
          <a:stretch>
            <a:fillRect/>
          </a:stretch>
        </p:blipFill>
        <p:spPr>
          <a:xfrm>
            <a:off x="770011" y="1532239"/>
            <a:ext cx="7527239" cy="2125748"/>
          </a:xfrm>
          <a:prstGeom prst="rect">
            <a:avLst/>
          </a:prstGeom>
        </p:spPr>
      </p:pic>
    </p:spTree>
    <p:extLst>
      <p:ext uri="{BB962C8B-B14F-4D97-AF65-F5344CB8AC3E}">
        <p14:creationId xmlns:p14="http://schemas.microsoft.com/office/powerpoint/2010/main" val="984504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5154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 returned the first successful landing on 01/05/2017</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Grafik 1"/>
          <p:cNvPicPr>
            <a:picLocks noChangeAspect="1"/>
          </p:cNvPicPr>
          <p:nvPr/>
        </p:nvPicPr>
        <p:blipFill>
          <a:blip r:embed="rId2"/>
          <a:stretch>
            <a:fillRect/>
          </a:stretch>
        </p:blipFill>
        <p:spPr>
          <a:xfrm>
            <a:off x="770010" y="1453077"/>
            <a:ext cx="5475671" cy="2167453"/>
          </a:xfrm>
          <a:prstGeom prst="rect">
            <a:avLst/>
          </a:prstGeom>
        </p:spPr>
      </p:pic>
    </p:spTree>
    <p:extLst>
      <p:ext uri="{BB962C8B-B14F-4D97-AF65-F5344CB8AC3E}">
        <p14:creationId xmlns:p14="http://schemas.microsoft.com/office/powerpoint/2010/main" val="2983699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015963"/>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Result lists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Grafik 1"/>
          <p:cNvPicPr>
            <a:picLocks noChangeAspect="1"/>
          </p:cNvPicPr>
          <p:nvPr/>
        </p:nvPicPr>
        <p:blipFill>
          <a:blip r:embed="rId2"/>
          <a:stretch>
            <a:fillRect/>
          </a:stretch>
        </p:blipFill>
        <p:spPr>
          <a:xfrm>
            <a:off x="770011" y="1121429"/>
            <a:ext cx="8448042" cy="3631084"/>
          </a:xfrm>
          <a:prstGeom prst="rect">
            <a:avLst/>
          </a:prstGeom>
        </p:spPr>
      </p:pic>
    </p:spTree>
    <p:extLst>
      <p:ext uri="{BB962C8B-B14F-4D97-AF65-F5344CB8AC3E}">
        <p14:creationId xmlns:p14="http://schemas.microsoft.com/office/powerpoint/2010/main" val="345024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4990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Returning the query returns the sum of the successful and failed </a:t>
            </a:r>
            <a:r>
              <a:rPr lang="en-US" sz="2200" dirty="0" smtClean="0">
                <a:solidFill>
                  <a:schemeClr val="accent3">
                    <a:lumMod val="25000"/>
                  </a:schemeClr>
                </a:solidFill>
                <a:latin typeface="Abadi" panose="020B0604020104020204" pitchFamily="34" charset="0"/>
              </a:rPr>
              <a:t>mission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Grafik 1"/>
          <p:cNvPicPr>
            <a:picLocks noChangeAspect="1"/>
          </p:cNvPicPr>
          <p:nvPr/>
        </p:nvPicPr>
        <p:blipFill>
          <a:blip r:embed="rId2"/>
          <a:stretch>
            <a:fillRect/>
          </a:stretch>
        </p:blipFill>
        <p:spPr>
          <a:xfrm>
            <a:off x="770010" y="1414208"/>
            <a:ext cx="8186999" cy="2435696"/>
          </a:xfrm>
          <a:prstGeom prst="rect">
            <a:avLst/>
          </a:prstGeom>
        </p:spPr>
      </p:pic>
    </p:spTree>
    <p:extLst>
      <p:ext uri="{BB962C8B-B14F-4D97-AF65-F5344CB8AC3E}">
        <p14:creationId xmlns:p14="http://schemas.microsoft.com/office/powerpoint/2010/main" val="3913162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2098" y="1511081"/>
            <a:ext cx="9059168" cy="49161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lvl="1">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Data collection via different proceedings (API-Interface, Web Scraping, API Scraping)</a:t>
            </a:r>
          </a:p>
          <a:p>
            <a:pPr lvl="1">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Exploratory data analyzing with SQL and visualization</a:t>
            </a:r>
          </a:p>
          <a:p>
            <a:pPr lvl="1">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Interactive visual analytics with Folium and Dashboard</a:t>
            </a:r>
          </a:p>
          <a:p>
            <a:pPr lvl="1">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Predictive Analysis for different classification model by using machine learning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lvl="1">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Exploratory data analysis for the results of the different classification models</a:t>
            </a:r>
          </a:p>
          <a:p>
            <a:pPr lvl="1">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Interactive analytics demo in </a:t>
            </a:r>
            <a:r>
              <a:rPr lang="en-US" sz="1800" dirty="0" err="1" smtClean="0">
                <a:solidFill>
                  <a:schemeClr val="accent3">
                    <a:lumMod val="25000"/>
                  </a:schemeClr>
                </a:solidFill>
                <a:latin typeface="Abadi" panose="020B0604020104020204" pitchFamily="34" charset="0"/>
              </a:rPr>
              <a:t>screenshoots</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Ø"/>
            </a:pPr>
            <a:r>
              <a:rPr lang="en-US" sz="1800" dirty="0" smtClean="0">
                <a:solidFill>
                  <a:schemeClr val="accent3">
                    <a:lumMod val="25000"/>
                  </a:schemeClr>
                </a:solidFill>
                <a:latin typeface="Abadi" panose="020B0604020104020204" pitchFamily="34" charset="0"/>
              </a:rPr>
              <a:t>Predictive analysis results</a:t>
            </a:r>
          </a:p>
          <a:p>
            <a:pPr lvl="1">
              <a:lnSpc>
                <a:spcPct val="100000"/>
              </a:lnSpc>
              <a:spcBef>
                <a:spcPts val="1400"/>
              </a:spcBef>
              <a:buFont typeface="Wingdings" panose="05000000000000000000" pitchFamily="2" charset="2"/>
              <a:buChar char="Ø"/>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5160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returns the names of the booster versions that carried the maximum payload, 12 booster versions in total</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rafik 5"/>
          <p:cNvPicPr>
            <a:picLocks noChangeAspect="1"/>
          </p:cNvPicPr>
          <p:nvPr/>
        </p:nvPicPr>
        <p:blipFill>
          <a:blip r:embed="rId2"/>
          <a:stretch>
            <a:fillRect/>
          </a:stretch>
        </p:blipFill>
        <p:spPr>
          <a:xfrm>
            <a:off x="946721" y="1087699"/>
            <a:ext cx="10048733" cy="3514853"/>
          </a:xfrm>
          <a:prstGeom prst="rect">
            <a:avLst/>
          </a:prstGeom>
        </p:spPr>
      </p:pic>
      <p:pic>
        <p:nvPicPr>
          <p:cNvPr id="7" name="Grafik 6"/>
          <p:cNvPicPr>
            <a:picLocks noChangeAspect="1"/>
          </p:cNvPicPr>
          <p:nvPr/>
        </p:nvPicPr>
        <p:blipFill>
          <a:blip r:embed="rId3"/>
          <a:stretch>
            <a:fillRect/>
          </a:stretch>
        </p:blipFill>
        <p:spPr>
          <a:xfrm>
            <a:off x="2743200" y="2622912"/>
            <a:ext cx="1418742" cy="1979640"/>
          </a:xfrm>
          <a:prstGeom prst="rect">
            <a:avLst/>
          </a:prstGeom>
        </p:spPr>
      </p:pic>
    </p:spTree>
    <p:extLst>
      <p:ext uri="{BB962C8B-B14F-4D97-AF65-F5344CB8AC3E}">
        <p14:creationId xmlns:p14="http://schemas.microsoft.com/office/powerpoint/2010/main" val="52189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40818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combined query returns the names of the booster versions, the launch site and the landing outcome for all launches in 2015 that had a failed landing outcome in drone ships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Grafik 1"/>
          <p:cNvPicPr>
            <a:picLocks noChangeAspect="1"/>
          </p:cNvPicPr>
          <p:nvPr/>
        </p:nvPicPr>
        <p:blipFill>
          <a:blip r:embed="rId2"/>
          <a:stretch>
            <a:fillRect/>
          </a:stretch>
        </p:blipFill>
        <p:spPr>
          <a:xfrm>
            <a:off x="770011" y="1383895"/>
            <a:ext cx="11107866" cy="2548514"/>
          </a:xfrm>
          <a:prstGeom prst="rect">
            <a:avLst/>
          </a:prstGeom>
        </p:spPr>
      </p:pic>
    </p:spTree>
    <p:extLst>
      <p:ext uri="{BB962C8B-B14F-4D97-AF65-F5344CB8AC3E}">
        <p14:creationId xmlns:p14="http://schemas.microsoft.com/office/powerpoint/2010/main" val="3372938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40674"/>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combined query returns the landing outcome and the number of landing outcomes for all launches between 2010-06-04 to 2017-03-20. Here, the summation is carried out over the different landing outcomes and an output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Grafik 1"/>
          <p:cNvPicPr>
            <a:picLocks noChangeAspect="1"/>
          </p:cNvPicPr>
          <p:nvPr/>
        </p:nvPicPr>
        <p:blipFill>
          <a:blip r:embed="rId2"/>
          <a:stretch>
            <a:fillRect/>
          </a:stretch>
        </p:blipFill>
        <p:spPr>
          <a:xfrm>
            <a:off x="770011" y="1316619"/>
            <a:ext cx="8096927" cy="3295135"/>
          </a:xfrm>
          <a:prstGeom prst="rect">
            <a:avLst/>
          </a:prstGeom>
        </p:spPr>
      </p:pic>
    </p:spTree>
    <p:extLst>
      <p:ext uri="{BB962C8B-B14F-4D97-AF65-F5344CB8AC3E}">
        <p14:creationId xmlns:p14="http://schemas.microsoft.com/office/powerpoint/2010/main" val="3641548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122368"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All the launch sites for the Space X missions are marked on the </a:t>
            </a:r>
            <a:r>
              <a:rPr lang="en-US" sz="2200" dirty="0" err="1">
                <a:solidFill>
                  <a:schemeClr val="accent3">
                    <a:lumMod val="25000"/>
                  </a:schemeClr>
                </a:solidFill>
                <a:latin typeface="Abadi"/>
              </a:rPr>
              <a:t>map.The</a:t>
            </a:r>
            <a:r>
              <a:rPr lang="en-US" sz="2200" dirty="0">
                <a:solidFill>
                  <a:schemeClr val="accent3">
                    <a:lumMod val="25000"/>
                  </a:schemeClr>
                </a:solidFill>
                <a:latin typeface="Abadi"/>
              </a:rPr>
              <a:t> proximity to the coast in the west and east can be clearly seen, as well as the relative proximity to the equator.</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launch sites</a:t>
            </a:r>
          </a:p>
        </p:txBody>
      </p:sp>
      <p:pic>
        <p:nvPicPr>
          <p:cNvPr id="4" name="Grafik 3"/>
          <p:cNvPicPr>
            <a:picLocks noChangeAspect="1"/>
          </p:cNvPicPr>
          <p:nvPr/>
        </p:nvPicPr>
        <p:blipFill>
          <a:blip r:embed="rId3"/>
          <a:stretch>
            <a:fillRect/>
          </a:stretch>
        </p:blipFill>
        <p:spPr>
          <a:xfrm>
            <a:off x="4108157" y="1699958"/>
            <a:ext cx="7969957" cy="404593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results </a:t>
            </a:r>
            <a:r>
              <a:rPr lang="en-US" smtClean="0">
                <a:solidFill>
                  <a:srgbClr val="0B49CB"/>
                </a:solidFill>
                <a:latin typeface="Abadi"/>
              </a:rPr>
              <a:t>for site CCAFS </a:t>
            </a:r>
            <a:endParaRPr lang="en-US" dirty="0">
              <a:solidFill>
                <a:srgbClr val="0B49CB"/>
              </a:solidFill>
              <a:latin typeface="Abadi"/>
            </a:endParaRPr>
          </a:p>
        </p:txBody>
      </p:sp>
      <p:pic>
        <p:nvPicPr>
          <p:cNvPr id="4" name="Grafik 3"/>
          <p:cNvPicPr>
            <a:picLocks noChangeAspect="1"/>
          </p:cNvPicPr>
          <p:nvPr/>
        </p:nvPicPr>
        <p:blipFill>
          <a:blip r:embed="rId2"/>
          <a:stretch>
            <a:fillRect/>
          </a:stretch>
        </p:blipFill>
        <p:spPr>
          <a:xfrm>
            <a:off x="7188346" y="1087699"/>
            <a:ext cx="3748542" cy="2471047"/>
          </a:xfrm>
          <a:prstGeom prst="rect">
            <a:avLst/>
          </a:prstGeom>
        </p:spPr>
      </p:pic>
      <p:pic>
        <p:nvPicPr>
          <p:cNvPr id="7" name="Grafik 6"/>
          <p:cNvPicPr>
            <a:picLocks noChangeAspect="1"/>
          </p:cNvPicPr>
          <p:nvPr/>
        </p:nvPicPr>
        <p:blipFill>
          <a:blip r:embed="rId3"/>
          <a:stretch>
            <a:fillRect/>
          </a:stretch>
        </p:blipFill>
        <p:spPr>
          <a:xfrm>
            <a:off x="770011" y="3385447"/>
            <a:ext cx="4357118" cy="2897181"/>
          </a:xfrm>
          <a:prstGeom prst="rect">
            <a:avLst/>
          </a:prstGeom>
        </p:spPr>
      </p:pic>
      <p:sp>
        <p:nvSpPr>
          <p:cNvPr id="9" name="Legende mit Pfeil nach rechts 8"/>
          <p:cNvSpPr/>
          <p:nvPr/>
        </p:nvSpPr>
        <p:spPr>
          <a:xfrm>
            <a:off x="2729642" y="1297459"/>
            <a:ext cx="4406545" cy="1804086"/>
          </a:xfrm>
          <a:prstGeom prst="rightArrowCallout">
            <a:avLst>
              <a:gd name="adj1" fmla="val 11301"/>
              <a:gd name="adj2" fmla="val 25000"/>
              <a:gd name="adj3" fmla="val 19521"/>
              <a:gd name="adj4" fmla="val 864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3">
                    <a:lumMod val="25000"/>
                  </a:schemeClr>
                </a:solidFill>
              </a:rPr>
              <a:t>Maps give an overview of the total number of starts at the respective starting place</a:t>
            </a:r>
          </a:p>
          <a:p>
            <a:pPr algn="ctr"/>
            <a:endParaRPr lang="de-DE" dirty="0"/>
          </a:p>
        </p:txBody>
      </p:sp>
      <p:sp>
        <p:nvSpPr>
          <p:cNvPr id="10" name="Legende mit Pfeil nach links 9"/>
          <p:cNvSpPr/>
          <p:nvPr/>
        </p:nvSpPr>
        <p:spPr>
          <a:xfrm>
            <a:off x="5647038" y="4188941"/>
            <a:ext cx="4707924" cy="1836632"/>
          </a:xfrm>
          <a:prstGeom prst="leftArrowCallout">
            <a:avLst>
              <a:gd name="adj1" fmla="val 25000"/>
              <a:gd name="adj2" fmla="val 25000"/>
              <a:gd name="adj3" fmla="val 25000"/>
              <a:gd name="adj4" fmla="val 844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a:t>
            </a:r>
            <a:r>
              <a:rPr lang="en-US" dirty="0" smtClean="0"/>
              <a:t>section </a:t>
            </a:r>
            <a:r>
              <a:rPr lang="en-US" dirty="0"/>
              <a:t>provides a detailed insight into the launch attempts carried out. On the one hand the exact starting position and then the mission result - red marker means failure, green marker means success</a:t>
            </a:r>
            <a:endParaRPr lang="de-DE" dirty="0"/>
          </a:p>
        </p:txBody>
      </p:sp>
    </p:spTree>
    <p:extLst>
      <p:ext uri="{BB962C8B-B14F-4D97-AF65-F5344CB8AC3E}">
        <p14:creationId xmlns:p14="http://schemas.microsoft.com/office/powerpoint/2010/main" val="47743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761649" cy="433488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section shows that the launch site is in close proximity to the coast (0.57 km</a:t>
            </a:r>
            <a:r>
              <a:rPr lang="en-US" sz="2200" dirty="0" smtClean="0">
                <a:solidFill>
                  <a:schemeClr val="accent3">
                    <a:lumMod val="25000"/>
                  </a:schemeClr>
                </a:solidFill>
                <a:latin typeface="Abadi"/>
              </a:rPr>
              <a: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Other infrastructure such as roads and railways are also in close </a:t>
            </a:r>
            <a:r>
              <a:rPr lang="en-US" sz="2200" dirty="0" smtClean="0">
                <a:solidFill>
                  <a:schemeClr val="accent3">
                    <a:lumMod val="25000"/>
                  </a:schemeClr>
                </a:solidFill>
                <a:latin typeface="Abadi" panose="020B0604020104020204" pitchFamily="34" charset="0"/>
              </a:rPr>
              <a:t>proximity.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to inhabited areas and cities, on the other hand, is greater for safety reasons.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Infrastructure around the launch site</a:t>
            </a:r>
            <a:endParaRPr lang="en-US" dirty="0">
              <a:solidFill>
                <a:srgbClr val="0B49CB"/>
              </a:solidFill>
              <a:latin typeface="Abadi"/>
            </a:endParaRPr>
          </a:p>
        </p:txBody>
      </p:sp>
      <p:sp>
        <p:nvSpPr>
          <p:cNvPr id="6" name="Textfeld 5"/>
          <p:cNvSpPr txBox="1"/>
          <p:nvPr/>
        </p:nvSpPr>
        <p:spPr>
          <a:xfrm rot="19140816">
            <a:off x="5533136" y="3237470"/>
            <a:ext cx="1942519" cy="584775"/>
          </a:xfrm>
          <a:prstGeom prst="rect">
            <a:avLst/>
          </a:prstGeom>
          <a:solidFill>
            <a:srgbClr val="FF0000"/>
          </a:solidFill>
        </p:spPr>
        <p:txBody>
          <a:bodyPr wrap="none" rtlCol="0">
            <a:spAutoFit/>
          </a:bodyPr>
          <a:lstStyle/>
          <a:p>
            <a:r>
              <a:rPr lang="de-DE" sz="3200" dirty="0" smtClean="0"/>
              <a:t>Folie offen</a:t>
            </a:r>
            <a:endParaRPr lang="de-DE" sz="3200" dirty="0"/>
          </a:p>
        </p:txBody>
      </p:sp>
      <p:pic>
        <p:nvPicPr>
          <p:cNvPr id="2" name="Grafik 1"/>
          <p:cNvPicPr>
            <a:picLocks noChangeAspect="1"/>
          </p:cNvPicPr>
          <p:nvPr/>
        </p:nvPicPr>
        <p:blipFill>
          <a:blip r:embed="rId3"/>
          <a:stretch>
            <a:fillRect/>
          </a:stretch>
        </p:blipFill>
        <p:spPr>
          <a:xfrm>
            <a:off x="4643170" y="1393553"/>
            <a:ext cx="7208107" cy="36625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2254147" y="1087699"/>
            <a:ext cx="8191500" cy="455295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6518" y="5399368"/>
            <a:ext cx="10273553" cy="1428563"/>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graphic shows that most successful launch attempts took place at the launch site "KSC LC-39A". In total, more than 2/3 of the total successful missions ran at the two launch sites "KSC LC-39A" and "CCAFS LC-40".</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Start success overview for all </a:t>
            </a:r>
            <a:r>
              <a:rPr lang="en-US" dirty="0" smtClean="0">
                <a:solidFill>
                  <a:srgbClr val="0B49CB"/>
                </a:solidFill>
                <a:latin typeface="Abadi"/>
              </a:rPr>
              <a:t>start sites</a:t>
            </a:r>
            <a:endParaRPr lang="en-US" dirty="0">
              <a:solidFill>
                <a:srgbClr val="0B49CB"/>
              </a:solidFill>
              <a:latin typeface="Abadi"/>
            </a:endParaRPr>
          </a:p>
        </p:txBody>
      </p:sp>
    </p:spTree>
    <p:extLst>
      <p:ext uri="{BB962C8B-B14F-4D97-AF65-F5344CB8AC3E}">
        <p14:creationId xmlns:p14="http://schemas.microsoft.com/office/powerpoint/2010/main" val="3449033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47847" y="2506662"/>
            <a:ext cx="3393141"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Of the missions performed at the "KSC LC-39A" launch site, 76.9% were successful and 23.1% failed.</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successes at KSC LC-39A</a:t>
            </a:r>
            <a:endParaRPr lang="en-US" dirty="0">
              <a:solidFill>
                <a:srgbClr val="0B49CB"/>
              </a:solidFill>
              <a:latin typeface="Abadi"/>
            </a:endParaRPr>
          </a:p>
        </p:txBody>
      </p:sp>
      <p:pic>
        <p:nvPicPr>
          <p:cNvPr id="2" name="Grafik 1"/>
          <p:cNvPicPr>
            <a:picLocks noChangeAspect="1"/>
          </p:cNvPicPr>
          <p:nvPr/>
        </p:nvPicPr>
        <p:blipFill>
          <a:blip r:embed="rId3"/>
          <a:stretch>
            <a:fillRect/>
          </a:stretch>
        </p:blipFill>
        <p:spPr>
          <a:xfrm>
            <a:off x="264739" y="1434523"/>
            <a:ext cx="8220075" cy="45910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56429"/>
            <a:ext cx="9705184" cy="42130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457200" lvl="1" indent="0">
              <a:spcBef>
                <a:spcPts val="1400"/>
              </a:spcBef>
              <a:buNone/>
            </a:pPr>
            <a:r>
              <a:rPr lang="en-US" sz="2000" dirty="0" err="1"/>
              <a:t>Spaxe</a:t>
            </a:r>
            <a:r>
              <a:rPr lang="en-US" sz="2000" dirty="0"/>
              <a:t> X advertises its Falcon 9 rocket launches at the low cost of $62 million, while other vendors charge launch costs in excess of $165 million. The immense difference in cost is due to the reuse of the first stage. Therefore, there is a great interest for alternative companies to Space X to be able to predict whether or not after a rocket launch the first stage can land again and be reused. Thus, the declared goal of this project is to create a pipeline for machine learning with different classifiers in order to be able to predict as best as possible whether there will be a successful landing of the first stage.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marL="457200" lvl="1" indent="0">
              <a:spcBef>
                <a:spcPts val="1400"/>
              </a:spcBef>
              <a:buNone/>
            </a:pPr>
            <a:r>
              <a:rPr lang="en-US" sz="2000" dirty="0" smtClean="0"/>
              <a:t>Are </a:t>
            </a:r>
            <a:r>
              <a:rPr lang="en-US" sz="2000" dirty="0"/>
              <a:t>there certain factors influencing the success rate for a successful first stage </a:t>
            </a:r>
            <a:r>
              <a:rPr lang="en-US" sz="2000" dirty="0" smtClean="0"/>
              <a:t>landing. Is </a:t>
            </a:r>
            <a:r>
              <a:rPr lang="en-US" sz="2000" dirty="0"/>
              <a:t>there a correlation between various factors for a successful land maneuver?</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9192" y="4730190"/>
            <a:ext cx="10414662" cy="4351338"/>
          </a:xfrm>
          <a:prstGeom prst="rect">
            <a:avLst/>
          </a:prstGeom>
        </p:spPr>
        <p:txBody>
          <a:bodyPr lIns="91440" tIns="45720" rIns="91440" bIns="45720" anchor="t">
            <a:normAutofit/>
          </a:bodyPr>
          <a:lstStyle/>
          <a:p>
            <a:pPr marL="0" indent="0">
              <a:lnSpc>
                <a:spcPct val="100000"/>
              </a:lnSpc>
              <a:spcBef>
                <a:spcPts val="0"/>
              </a:spcBef>
              <a:buNone/>
            </a:pPr>
            <a:r>
              <a:rPr lang="en-US" sz="1800" dirty="0">
                <a:solidFill>
                  <a:schemeClr val="accent3">
                    <a:lumMod val="25000"/>
                  </a:schemeClr>
                </a:solidFill>
                <a:latin typeface="Abadi" panose="020B0604020104020204" pitchFamily="34" charset="0"/>
              </a:rPr>
              <a:t>The dashboard shows a variety of information</a:t>
            </a:r>
            <a:r>
              <a:rPr lang="en-US" sz="1800" dirty="0" smtClean="0">
                <a:solidFill>
                  <a:schemeClr val="accent3">
                    <a:lumMod val="25000"/>
                  </a:schemeClr>
                </a:solidFill>
                <a:latin typeface="Abadi" panose="020B0604020104020204" pitchFamily="34" charset="0"/>
              </a:rPr>
              <a:t>:</a:t>
            </a:r>
          </a:p>
          <a:p>
            <a:pPr>
              <a:lnSpc>
                <a:spcPct val="100000"/>
              </a:lnSpc>
              <a:spcBef>
                <a:spcPts val="0"/>
              </a:spcBef>
              <a:buFontTx/>
              <a:buChar char="-"/>
            </a:pPr>
            <a:r>
              <a:rPr lang="en-US" sz="1800" dirty="0" smtClean="0">
                <a:solidFill>
                  <a:schemeClr val="accent3">
                    <a:lumMod val="25000"/>
                  </a:schemeClr>
                </a:solidFill>
                <a:latin typeface="Abadi" panose="020B0604020104020204" pitchFamily="34" charset="0"/>
              </a:rPr>
              <a:t>with </a:t>
            </a:r>
            <a:r>
              <a:rPr lang="en-US" sz="1800" dirty="0">
                <a:solidFill>
                  <a:schemeClr val="accent3">
                    <a:lumMod val="25000"/>
                  </a:schemeClr>
                </a:solidFill>
                <a:latin typeface="Abadi" panose="020B0604020104020204" pitchFamily="34" charset="0"/>
              </a:rPr>
              <a:t>the booster version v 1.0 and v1.1 there were almost only failed attempts, the payload was also still quite </a:t>
            </a:r>
            <a:r>
              <a:rPr lang="en-US" sz="1800" dirty="0" smtClean="0">
                <a:solidFill>
                  <a:schemeClr val="accent3">
                    <a:lumMod val="25000"/>
                  </a:schemeClr>
                </a:solidFill>
                <a:latin typeface="Abadi" panose="020B0604020104020204" pitchFamily="34" charset="0"/>
              </a:rPr>
              <a:t>low</a:t>
            </a:r>
          </a:p>
          <a:p>
            <a:pPr>
              <a:lnSpc>
                <a:spcPct val="100000"/>
              </a:lnSpc>
              <a:spcBef>
                <a:spcPts val="0"/>
              </a:spcBef>
              <a:buFontTx/>
              <a:buChar char="-"/>
            </a:pPr>
            <a:r>
              <a:rPr lang="en-US" sz="1800" dirty="0" smtClean="0">
                <a:solidFill>
                  <a:schemeClr val="accent3">
                    <a:lumMod val="25000"/>
                  </a:schemeClr>
                </a:solidFill>
                <a:latin typeface="Abadi" panose="020B0604020104020204" pitchFamily="34" charset="0"/>
              </a:rPr>
              <a:t>Booster </a:t>
            </a:r>
            <a:r>
              <a:rPr lang="en-US" sz="1800" dirty="0">
                <a:solidFill>
                  <a:schemeClr val="accent3">
                    <a:lumMod val="25000"/>
                  </a:schemeClr>
                </a:solidFill>
                <a:latin typeface="Abadi" panose="020B0604020104020204" pitchFamily="34" charset="0"/>
              </a:rPr>
              <a:t>version "FT" had the highest chance of success, especially in the payload between 2000 - </a:t>
            </a:r>
            <a:r>
              <a:rPr lang="en-US" sz="1800" dirty="0" smtClean="0">
                <a:solidFill>
                  <a:schemeClr val="accent3">
                    <a:lumMod val="25000"/>
                  </a:schemeClr>
                </a:solidFill>
                <a:latin typeface="Abadi" panose="020B0604020104020204" pitchFamily="34" charset="0"/>
              </a:rPr>
              <a:t>5500kg</a:t>
            </a:r>
          </a:p>
          <a:p>
            <a:pPr marL="0" indent="0">
              <a:lnSpc>
                <a:spcPct val="100000"/>
              </a:lnSpc>
              <a:spcBef>
                <a:spcPts val="0"/>
              </a:spcBef>
              <a:buNone/>
            </a:pP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with a payload of more than 5500kg, the probability of success decreased significantly</a:t>
            </a: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a:t>
            </a:r>
            <a:r>
              <a:rPr lang="en-US" dirty="0" smtClean="0">
                <a:solidFill>
                  <a:srgbClr val="0B49CB"/>
                </a:solidFill>
                <a:latin typeface="Abadi"/>
              </a:rPr>
              <a:t>successes at different payload masses</a:t>
            </a:r>
            <a:endParaRPr lang="en-US" dirty="0">
              <a:solidFill>
                <a:srgbClr val="0B49CB"/>
              </a:solidFill>
              <a:latin typeface="Abadi"/>
            </a:endParaRPr>
          </a:p>
        </p:txBody>
      </p:sp>
      <p:pic>
        <p:nvPicPr>
          <p:cNvPr id="2" name="Grafik 1"/>
          <p:cNvPicPr>
            <a:picLocks noChangeAspect="1"/>
          </p:cNvPicPr>
          <p:nvPr/>
        </p:nvPicPr>
        <p:blipFill>
          <a:blip r:embed="rId3"/>
          <a:stretch>
            <a:fillRect/>
          </a:stretch>
        </p:blipFill>
        <p:spPr>
          <a:xfrm>
            <a:off x="6116523" y="1396395"/>
            <a:ext cx="5820262" cy="2772194"/>
          </a:xfrm>
          <a:prstGeom prst="rect">
            <a:avLst/>
          </a:prstGeom>
        </p:spPr>
      </p:pic>
      <p:pic>
        <p:nvPicPr>
          <p:cNvPr id="4" name="Grafik 3"/>
          <p:cNvPicPr>
            <a:picLocks noChangeAspect="1"/>
          </p:cNvPicPr>
          <p:nvPr/>
        </p:nvPicPr>
        <p:blipFill>
          <a:blip r:embed="rId4"/>
          <a:stretch>
            <a:fillRect/>
          </a:stretch>
        </p:blipFill>
        <p:spPr>
          <a:xfrm>
            <a:off x="177663" y="1396395"/>
            <a:ext cx="5850148" cy="2772196"/>
          </a:xfrm>
          <a:prstGeom prst="rect">
            <a:avLst/>
          </a:prstGeom>
        </p:spPr>
      </p:pic>
      <p:sp>
        <p:nvSpPr>
          <p:cNvPr id="7" name="Textfeld 6"/>
          <p:cNvSpPr txBox="1"/>
          <p:nvPr/>
        </p:nvSpPr>
        <p:spPr>
          <a:xfrm>
            <a:off x="1210158" y="4141695"/>
            <a:ext cx="2910284" cy="369332"/>
          </a:xfrm>
          <a:prstGeom prst="rect">
            <a:avLst/>
          </a:prstGeom>
          <a:noFill/>
        </p:spPr>
        <p:txBody>
          <a:bodyPr wrap="none" rtlCol="0">
            <a:spAutoFit/>
          </a:bodyPr>
          <a:lstStyle/>
          <a:p>
            <a:r>
              <a:rPr lang="de-DE" dirty="0" err="1" smtClean="0"/>
              <a:t>Lower</a:t>
            </a:r>
            <a:r>
              <a:rPr lang="de-DE" dirty="0" smtClean="0"/>
              <a:t> </a:t>
            </a:r>
            <a:r>
              <a:rPr lang="de-DE" dirty="0" err="1" smtClean="0"/>
              <a:t>range</a:t>
            </a:r>
            <a:r>
              <a:rPr lang="de-DE" dirty="0" smtClean="0"/>
              <a:t> </a:t>
            </a:r>
            <a:r>
              <a:rPr lang="de-DE" dirty="0" err="1" smtClean="0"/>
              <a:t>of</a:t>
            </a:r>
            <a:r>
              <a:rPr lang="de-DE" dirty="0" smtClean="0"/>
              <a:t> </a:t>
            </a:r>
            <a:r>
              <a:rPr lang="de-DE" dirty="0" err="1" smtClean="0"/>
              <a:t>payload</a:t>
            </a:r>
            <a:r>
              <a:rPr lang="de-DE" dirty="0" smtClean="0"/>
              <a:t> </a:t>
            </a:r>
            <a:r>
              <a:rPr lang="de-DE" dirty="0" err="1" smtClean="0"/>
              <a:t>mass</a:t>
            </a:r>
            <a:endParaRPr lang="de-DE" dirty="0"/>
          </a:p>
        </p:txBody>
      </p:sp>
      <p:sp>
        <p:nvSpPr>
          <p:cNvPr id="9" name="Textfeld 8"/>
          <p:cNvSpPr txBox="1"/>
          <p:nvPr/>
        </p:nvSpPr>
        <p:spPr>
          <a:xfrm>
            <a:off x="7259630" y="4138993"/>
            <a:ext cx="2956515" cy="369332"/>
          </a:xfrm>
          <a:prstGeom prst="rect">
            <a:avLst/>
          </a:prstGeom>
          <a:noFill/>
        </p:spPr>
        <p:txBody>
          <a:bodyPr wrap="none" rtlCol="0">
            <a:spAutoFit/>
          </a:bodyPr>
          <a:lstStyle/>
          <a:p>
            <a:r>
              <a:rPr lang="de-DE" dirty="0" smtClean="0"/>
              <a:t>Higher </a:t>
            </a:r>
            <a:r>
              <a:rPr lang="de-DE" dirty="0" err="1" smtClean="0"/>
              <a:t>range</a:t>
            </a:r>
            <a:r>
              <a:rPr lang="de-DE" dirty="0" smtClean="0"/>
              <a:t> </a:t>
            </a:r>
            <a:r>
              <a:rPr lang="de-DE" dirty="0" err="1" smtClean="0"/>
              <a:t>of</a:t>
            </a:r>
            <a:r>
              <a:rPr lang="de-DE" dirty="0" smtClean="0"/>
              <a:t> </a:t>
            </a:r>
            <a:r>
              <a:rPr lang="de-DE" dirty="0" err="1" smtClean="0"/>
              <a:t>payload</a:t>
            </a:r>
            <a:r>
              <a:rPr lang="de-DE" dirty="0" smtClean="0"/>
              <a:t> </a:t>
            </a:r>
            <a:r>
              <a:rPr lang="de-DE" dirty="0" err="1" smtClean="0"/>
              <a:t>mass</a:t>
            </a:r>
            <a:endParaRPr lang="de-DE" dirty="0"/>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accuracy for all models are the same by using the test dataset</a:t>
            </a:r>
            <a:r>
              <a:rPr lang="en-US" sz="2200" dirty="0" smtClean="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When using the training data set, however, different accuracies were found. here the </a:t>
            </a:r>
            <a:r>
              <a:rPr lang="en-US" sz="2200" dirty="0" err="1">
                <a:solidFill>
                  <a:schemeClr val="accent3">
                    <a:lumMod val="25000"/>
                  </a:schemeClr>
                </a:solidFill>
                <a:latin typeface="Abadi" panose="020B0604020104020204" pitchFamily="34" charset="0"/>
              </a:rPr>
              <a:t>decicion</a:t>
            </a:r>
            <a:r>
              <a:rPr lang="en-US" sz="2200" dirty="0">
                <a:solidFill>
                  <a:schemeClr val="accent3">
                    <a:lumMod val="25000"/>
                  </a:schemeClr>
                </a:solidFill>
                <a:latin typeface="Abadi" panose="020B0604020104020204" pitchFamily="34" charset="0"/>
              </a:rPr>
              <a:t> tree performed best.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Grafik 1"/>
          <p:cNvPicPr>
            <a:picLocks noChangeAspect="1"/>
          </p:cNvPicPr>
          <p:nvPr/>
        </p:nvPicPr>
        <p:blipFill>
          <a:blip r:embed="rId3"/>
          <a:stretch>
            <a:fillRect/>
          </a:stretch>
        </p:blipFill>
        <p:spPr>
          <a:xfrm>
            <a:off x="6095999" y="1844207"/>
            <a:ext cx="5362575" cy="38957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12833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a:t>
            </a:r>
            <a:r>
              <a:rPr lang="en-US" sz="2200" dirty="0" err="1">
                <a:solidFill>
                  <a:schemeClr val="accent3">
                    <a:lumMod val="25000"/>
                  </a:schemeClr>
                </a:solidFill>
                <a:latin typeface="Abadi" panose="020B0604020104020204" pitchFamily="34" charset="0"/>
              </a:rPr>
              <a:t>decicion</a:t>
            </a:r>
            <a:r>
              <a:rPr lang="en-US" sz="2200" dirty="0">
                <a:solidFill>
                  <a:schemeClr val="accent3">
                    <a:lumMod val="25000"/>
                  </a:schemeClr>
                </a:solidFill>
                <a:latin typeface="Abadi" panose="020B0604020104020204" pitchFamily="34" charset="0"/>
              </a:rPr>
              <a:t> tree is shown. The classifier had to make a total of 18 predictions</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12 successful landings were correctly predicted, or 3 cases in which the landing failed. </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There </a:t>
            </a:r>
            <a:r>
              <a:rPr lang="en-US" sz="2200" dirty="0">
                <a:solidFill>
                  <a:schemeClr val="accent3">
                    <a:lumMod val="25000"/>
                  </a:schemeClr>
                </a:solidFill>
                <a:latin typeface="Abadi" panose="020B0604020104020204" pitchFamily="34" charset="0"/>
              </a:rPr>
              <a:t>were also 3 erroneous predictions. </a:t>
            </a:r>
            <a:r>
              <a:rPr lang="en-US" sz="2200" dirty="0" smtClean="0">
                <a:solidFill>
                  <a:schemeClr val="accent3">
                    <a:lumMod val="25000"/>
                  </a:schemeClr>
                </a:solidFill>
                <a:latin typeface="Abadi" panose="020B0604020104020204" pitchFamily="34" charset="0"/>
              </a:rPr>
              <a:t>All </a:t>
            </a:r>
            <a:r>
              <a:rPr lang="en-US" sz="2200" dirty="0">
                <a:solidFill>
                  <a:schemeClr val="accent3">
                    <a:lumMod val="25000"/>
                  </a:schemeClr>
                </a:solidFill>
                <a:latin typeface="Abadi" panose="020B0604020104020204" pitchFamily="34" charset="0"/>
              </a:rPr>
              <a:t>three were real failed landing attempts which were predicted to be successful. There was no case where a failed landing was predicted as a successful one.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Grafik 1"/>
          <p:cNvPicPr>
            <a:picLocks noChangeAspect="1"/>
          </p:cNvPicPr>
          <p:nvPr/>
        </p:nvPicPr>
        <p:blipFill>
          <a:blip r:embed="rId3"/>
          <a:stretch>
            <a:fillRect/>
          </a:stretch>
        </p:blipFill>
        <p:spPr>
          <a:xfrm>
            <a:off x="7027743" y="1616292"/>
            <a:ext cx="4616849" cy="400457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15483" cy="4351338"/>
          </a:xfrm>
          <a:prstGeom prst="rect">
            <a:avLst/>
          </a:prstGeom>
        </p:spPr>
        <p:txBody>
          <a:bodyPr>
            <a:normAutofit/>
          </a:bodyPr>
          <a:lstStyle/>
          <a:p>
            <a:pPr>
              <a:lnSpc>
                <a:spcPct val="100000"/>
              </a:lnSpc>
              <a:spcBef>
                <a:spcPts val="1400"/>
              </a:spcBef>
            </a:pPr>
            <a:r>
              <a:rPr lang="en-US" sz="2400" dirty="0"/>
              <a:t>the years 2010 to 2013 were less successful (possibly also used to adapt and gather experience) and from 2013 to 2020 the success rate rose </a:t>
            </a:r>
            <a:r>
              <a:rPr lang="en-US" sz="2400" dirty="0" smtClean="0"/>
              <a:t>continuously</a:t>
            </a:r>
          </a:p>
          <a:p>
            <a:pPr>
              <a:lnSpc>
                <a:spcPct val="100000"/>
              </a:lnSpc>
              <a:spcBef>
                <a:spcPts val="1400"/>
              </a:spcBef>
            </a:pPr>
            <a:r>
              <a:rPr lang="en-US" sz="2400" dirty="0"/>
              <a:t>with an increasing number of launch attempts at a launch site, the chance of success also </a:t>
            </a:r>
            <a:r>
              <a:rPr lang="en-US" sz="2400" dirty="0" smtClean="0"/>
              <a:t>increased</a:t>
            </a:r>
          </a:p>
          <a:p>
            <a:pPr>
              <a:lnSpc>
                <a:spcPct val="100000"/>
              </a:lnSpc>
              <a:spcBef>
                <a:spcPts val="1400"/>
              </a:spcBef>
            </a:pPr>
            <a:r>
              <a:rPr lang="en-US" sz="2400" dirty="0"/>
              <a:t>A payload that is too high or very low also has a negative effect on the probability of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Launch site with the highest success rate was KSC </a:t>
            </a:r>
            <a:r>
              <a:rPr lang="en-US" sz="2400" dirty="0" smtClean="0"/>
              <a:t>LC-39A</a:t>
            </a:r>
          </a:p>
          <a:p>
            <a:pPr>
              <a:lnSpc>
                <a:spcPct val="100000"/>
              </a:lnSpc>
              <a:spcBef>
                <a:spcPts val="1400"/>
              </a:spcBef>
            </a:pPr>
            <a:r>
              <a:rPr lang="en-US" sz="2400" dirty="0" smtClean="0"/>
              <a:t>decision </a:t>
            </a:r>
            <a:r>
              <a:rPr lang="en-US" sz="2400" dirty="0"/>
              <a:t>tree classifier is the best </a:t>
            </a:r>
            <a:r>
              <a:rPr lang="en-US" sz="2400" dirty="0" smtClean="0"/>
              <a:t>classifier </a:t>
            </a:r>
            <a:r>
              <a:rPr lang="en-US" sz="2400" dirty="0"/>
              <a:t>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does not render map views in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so the maps are only visible in the </a:t>
            </a:r>
            <a:r>
              <a:rPr lang="en-US" sz="2200" dirty="0" smtClean="0">
                <a:solidFill>
                  <a:schemeClr val="accent3">
                    <a:lumMod val="25000"/>
                  </a:schemeClr>
                </a:solidFill>
                <a:latin typeface="Abadi" panose="020B0604020104020204" pitchFamily="34" charset="0"/>
              </a:rPr>
              <a:t>presentation</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366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were collected </a:t>
            </a:r>
            <a:r>
              <a:rPr lang="en-US" sz="7600" dirty="0" err="1" smtClean="0">
                <a:solidFill>
                  <a:schemeClr val="bg2">
                    <a:lumMod val="50000"/>
                  </a:schemeClr>
                </a:solidFill>
                <a:latin typeface="Abadi"/>
              </a:rPr>
              <a:t>bei</a:t>
            </a:r>
            <a:r>
              <a:rPr lang="en-US" sz="7600" dirty="0" smtClean="0">
                <a:solidFill>
                  <a:schemeClr val="bg2">
                    <a:lumMod val="50000"/>
                  </a:schemeClr>
                </a:solidFill>
                <a:latin typeface="Abadi"/>
              </a:rPr>
              <a:t> using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-API  und web scraping from Wikipedia page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Data were cleaned from irrelevant </a:t>
            </a:r>
            <a:r>
              <a:rPr lang="en-US" sz="7600" dirty="0" err="1">
                <a:solidFill>
                  <a:schemeClr val="bg2">
                    <a:lumMod val="50000"/>
                  </a:schemeClr>
                </a:solidFill>
                <a:latin typeface="Abadi"/>
              </a:rPr>
              <a:t>i</a:t>
            </a:r>
            <a:r>
              <a:rPr lang="en-US" sz="7600" dirty="0" err="1" smtClean="0">
                <a:solidFill>
                  <a:schemeClr val="bg2">
                    <a:lumMod val="50000"/>
                  </a:schemeClr>
                </a:solidFill>
                <a:latin typeface="Abadi"/>
              </a:rPr>
              <a:t>nformations</a:t>
            </a:r>
            <a:r>
              <a:rPr lang="en-US" sz="7600" dirty="0" smtClean="0">
                <a:solidFill>
                  <a:schemeClr val="bg2">
                    <a:lumMod val="50000"/>
                  </a:schemeClr>
                </a:solidFill>
                <a:latin typeface="Abadi"/>
              </a:rPr>
              <a:t> and creating one-hot-encoding </a:t>
            </a:r>
            <a:r>
              <a:rPr lang="en-US" sz="7600" dirty="0" err="1" smtClean="0">
                <a:solidFill>
                  <a:schemeClr val="bg2">
                    <a:lumMod val="50000"/>
                  </a:schemeClr>
                </a:solidFill>
                <a:latin typeface="Abadi"/>
              </a:rPr>
              <a:t>datafields</a:t>
            </a:r>
            <a:r>
              <a:rPr lang="en-US" sz="7600" dirty="0" smtClean="0">
                <a:solidFill>
                  <a:schemeClr val="bg2">
                    <a:lumMod val="50000"/>
                  </a:schemeClr>
                </a:solidFill>
                <a:latin typeface="Abadi"/>
              </a:rPr>
              <a:t> for machine learning</a:t>
            </a:r>
          </a:p>
          <a:p>
            <a:pPr>
              <a:lnSpc>
                <a:spcPct val="120000"/>
              </a:lnSpc>
              <a:spcBef>
                <a:spcPts val="1400"/>
              </a:spcBef>
            </a:pPr>
            <a:r>
              <a:rPr lang="en-US" sz="9200" dirty="0" smtClean="0">
                <a:solidFill>
                  <a:schemeClr val="accent3">
                    <a:lumMod val="25000"/>
                  </a:schemeClr>
                </a:solidFill>
                <a:latin typeface="Abadi"/>
              </a:rPr>
              <a:t>Perform </a:t>
            </a:r>
            <a:r>
              <a:rPr lang="en-US" sz="9200" dirty="0">
                <a:solidFill>
                  <a:schemeClr val="accent3">
                    <a:lumMod val="25000"/>
                  </a:schemeClr>
                </a:solidFill>
                <a:latin typeface="Abadi"/>
              </a:rPr>
              <a:t>exploratory data analysis (EDA) using visualization and </a:t>
            </a:r>
            <a:r>
              <a:rPr lang="en-US" sz="9200" dirty="0" smtClean="0">
                <a:solidFill>
                  <a:schemeClr val="accent3">
                    <a:lumMod val="25000"/>
                  </a:schemeClr>
                </a:solidFill>
                <a:latin typeface="Abadi"/>
              </a:rPr>
              <a:t>SQL</a:t>
            </a:r>
          </a:p>
          <a:p>
            <a:pPr lvl="1">
              <a:lnSpc>
                <a:spcPct val="120000"/>
              </a:lnSpc>
              <a:spcBef>
                <a:spcPts val="1400"/>
              </a:spcBef>
            </a:pPr>
            <a:r>
              <a:rPr lang="en-US" sz="7600" dirty="0">
                <a:solidFill>
                  <a:schemeClr val="bg2">
                    <a:lumMod val="50000"/>
                  </a:schemeClr>
                </a:solidFill>
                <a:latin typeface="Abadi"/>
              </a:rPr>
              <a:t>Data were visualized </a:t>
            </a:r>
            <a:r>
              <a:rPr lang="en-US" sz="7600" dirty="0" err="1">
                <a:solidFill>
                  <a:schemeClr val="bg2">
                    <a:lumMod val="50000"/>
                  </a:schemeClr>
                </a:solidFill>
                <a:latin typeface="Abadi"/>
              </a:rPr>
              <a:t>bei</a:t>
            </a:r>
            <a:r>
              <a:rPr lang="en-US" sz="7600" dirty="0">
                <a:solidFill>
                  <a:schemeClr val="bg2">
                    <a:lumMod val="50000"/>
                  </a:schemeClr>
                </a:solidFill>
                <a:latin typeface="Abadi"/>
              </a:rPr>
              <a:t> different </a:t>
            </a:r>
            <a:r>
              <a:rPr lang="en-US" sz="7600" dirty="0" err="1">
                <a:solidFill>
                  <a:schemeClr val="bg2">
                    <a:lumMod val="50000"/>
                  </a:schemeClr>
                </a:solidFill>
                <a:latin typeface="Abadi"/>
              </a:rPr>
              <a:t>plotkinds</a:t>
            </a:r>
            <a:r>
              <a:rPr lang="en-US" sz="7600" dirty="0">
                <a:solidFill>
                  <a:schemeClr val="bg2">
                    <a:lumMod val="50000"/>
                  </a:schemeClr>
                </a:solidFill>
                <a:latin typeface="Abadi"/>
              </a:rPr>
              <a:t> for searching for pattern</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were collected by different proceedings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Requesting the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-API</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Decoding the response content, coming in </a:t>
            </a:r>
            <a:r>
              <a:rPr lang="en-US" sz="1400" dirty="0" err="1" smtClean="0">
                <a:solidFill>
                  <a:schemeClr val="accent3">
                    <a:lumMod val="25000"/>
                  </a:schemeClr>
                </a:solidFill>
                <a:latin typeface="Abadi" panose="020B0604020104020204" pitchFamily="34" charset="0"/>
              </a:rPr>
              <a:t>json</a:t>
            </a:r>
            <a:r>
              <a:rPr lang="en-US" sz="1400" dirty="0" smtClean="0">
                <a:solidFill>
                  <a:schemeClr val="accent3">
                    <a:lumMod val="25000"/>
                  </a:schemeClr>
                </a:solidFill>
                <a:latin typeface="Abadi" panose="020B0604020104020204" pitchFamily="34" charset="0"/>
              </a:rPr>
              <a:t>-format, and turn into a Pandas </a:t>
            </a:r>
            <a:r>
              <a:rPr lang="en-US" sz="1400" dirty="0" err="1" smtClean="0">
                <a:solidFill>
                  <a:schemeClr val="accent3">
                    <a:lumMod val="25000"/>
                  </a:schemeClr>
                </a:solidFill>
                <a:latin typeface="Abadi" panose="020B0604020104020204" pitchFamily="34" charset="0"/>
              </a:rPr>
              <a:t>dataframe</a:t>
            </a:r>
            <a:endParaRPr lang="en-US" sz="1400" dirty="0" smtClean="0">
              <a:solidFill>
                <a:schemeClr val="accent3">
                  <a:lumMod val="25000"/>
                </a:schemeClr>
              </a:solidFill>
              <a:latin typeface="Abadi" panose="020B0604020104020204" pitchFamily="34" charset="0"/>
            </a:endParaRPr>
          </a:p>
          <a:p>
            <a:pPr lvl="2">
              <a:lnSpc>
                <a:spcPct val="100000"/>
              </a:lnSpc>
              <a:spcBef>
                <a:spcPts val="1400"/>
              </a:spcBef>
            </a:pPr>
            <a:r>
              <a:rPr lang="en-US" sz="1400" dirty="0" smtClean="0">
                <a:solidFill>
                  <a:schemeClr val="accent3">
                    <a:lumMod val="25000"/>
                  </a:schemeClr>
                </a:solidFill>
                <a:latin typeface="Abadi" panose="020B0604020104020204" pitchFamily="34" charset="0"/>
              </a:rPr>
              <a:t>Cleaning </a:t>
            </a:r>
            <a:r>
              <a:rPr lang="en-US" sz="1400" dirty="0" err="1" smtClean="0">
                <a:solidFill>
                  <a:schemeClr val="accent3">
                    <a:lumMod val="25000"/>
                  </a:schemeClr>
                </a:solidFill>
                <a:latin typeface="Abadi" panose="020B0604020104020204" pitchFamily="34" charset="0"/>
              </a:rPr>
              <a:t>dataframe</a:t>
            </a:r>
            <a:r>
              <a:rPr lang="en-US" sz="1400" dirty="0" smtClean="0">
                <a:solidFill>
                  <a:schemeClr val="accent3">
                    <a:lumMod val="25000"/>
                  </a:schemeClr>
                </a:solidFill>
                <a:latin typeface="Abadi" panose="020B0604020104020204" pitchFamily="34" charset="0"/>
              </a:rPr>
              <a:t> from uninteresting columns</a:t>
            </a:r>
            <a:r>
              <a:rPr lang="en-US" sz="1400" dirty="0">
                <a:solidFill>
                  <a:schemeClr val="accent3">
                    <a:lumMod val="25000"/>
                  </a:schemeClr>
                </a:solidFill>
                <a:latin typeface="Abadi" panose="020B0604020104020204" pitchFamily="34" charset="0"/>
              </a:rPr>
              <a:t> and </a:t>
            </a:r>
            <a:r>
              <a:rPr lang="en-US" sz="1400" dirty="0" smtClean="0">
                <a:solidFill>
                  <a:schemeClr val="accent3">
                    <a:lumMod val="25000"/>
                  </a:schemeClr>
                </a:solidFill>
                <a:latin typeface="Abadi" panose="020B0604020104020204" pitchFamily="34" charset="0"/>
              </a:rPr>
              <a:t>multiple rows</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Filter according to desired parameters </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Checking the dataset for missing data and filling missing data up where required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Web-Scraping an Wikipedia page for Falcon 9 launch records by using </a:t>
            </a:r>
            <a:r>
              <a:rPr lang="en-US" sz="1800" dirty="0" err="1" smtClean="0">
                <a:solidFill>
                  <a:schemeClr val="accent3">
                    <a:lumMod val="25000"/>
                  </a:schemeClr>
                </a:solidFill>
                <a:latin typeface="Abadi" panose="020B0604020104020204" pitchFamily="34" charset="0"/>
              </a:rPr>
              <a:t>BeautifulSoup</a:t>
            </a:r>
            <a:endParaRPr lang="en-US" sz="1800" dirty="0" smtClean="0">
              <a:solidFill>
                <a:schemeClr val="accent3">
                  <a:lumMod val="25000"/>
                </a:schemeClr>
              </a:solidFill>
              <a:latin typeface="Abadi" panose="020B0604020104020204" pitchFamily="34" charset="0"/>
            </a:endParaRPr>
          </a:p>
          <a:p>
            <a:pPr lvl="2">
              <a:lnSpc>
                <a:spcPct val="100000"/>
              </a:lnSpc>
              <a:spcBef>
                <a:spcPts val="1400"/>
              </a:spcBef>
            </a:pPr>
            <a:r>
              <a:rPr lang="en-US" sz="1400" dirty="0" smtClean="0">
                <a:solidFill>
                  <a:schemeClr val="accent3">
                    <a:lumMod val="25000"/>
                  </a:schemeClr>
                </a:solidFill>
                <a:latin typeface="Abadi" panose="020B0604020104020204" pitchFamily="34" charset="0"/>
              </a:rPr>
              <a:t>Transforming the received html-table into a Pandas </a:t>
            </a:r>
            <a:r>
              <a:rPr lang="en-US" sz="1400" dirty="0" err="1" smtClean="0">
                <a:solidFill>
                  <a:schemeClr val="accent3">
                    <a:lumMod val="25000"/>
                  </a:schemeClr>
                </a:solidFill>
                <a:latin typeface="Abadi" panose="020B0604020104020204" pitchFamily="34" charset="0"/>
              </a:rPr>
              <a:t>dataframe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84108" y="1433940"/>
            <a:ext cx="6507892" cy="459221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marL="0" indent="0">
              <a:lnSpc>
                <a:spcPct val="100000"/>
              </a:lnSpc>
              <a:spcBef>
                <a:spcPts val="0"/>
              </a:spcBef>
              <a:buNone/>
            </a:pPr>
            <a:r>
              <a:rPr lang="en-US" sz="2400" dirty="0"/>
              <a:t>The following workflow was </a:t>
            </a:r>
            <a:r>
              <a:rPr lang="en-US" sz="2400" dirty="0" smtClean="0"/>
              <a:t>used</a:t>
            </a:r>
          </a:p>
          <a:p>
            <a:pPr marL="457200" indent="-457200">
              <a:lnSpc>
                <a:spcPct val="100000"/>
              </a:lnSpc>
              <a:spcBef>
                <a:spcPts val="0"/>
              </a:spcBef>
              <a:buFont typeface="+mj-lt"/>
              <a:buAutoNum type="arabicPeriod"/>
            </a:pPr>
            <a:r>
              <a:rPr lang="en-US" sz="1600" dirty="0" smtClean="0">
                <a:solidFill>
                  <a:schemeClr val="accent3">
                    <a:lumMod val="25000"/>
                  </a:schemeClr>
                </a:solidFill>
                <a:latin typeface="Abadi"/>
              </a:rPr>
              <a:t>Getting response from </a:t>
            </a:r>
            <a:r>
              <a:rPr lang="en-US" sz="1600" dirty="0" err="1" smtClean="0">
                <a:solidFill>
                  <a:schemeClr val="accent3">
                    <a:lumMod val="25000"/>
                  </a:schemeClr>
                </a:solidFill>
                <a:latin typeface="Abadi"/>
              </a:rPr>
              <a:t>SpaceX</a:t>
            </a:r>
            <a:r>
              <a:rPr lang="en-US" sz="1600" dirty="0" smtClean="0">
                <a:solidFill>
                  <a:schemeClr val="accent3">
                    <a:lumMod val="25000"/>
                  </a:schemeClr>
                </a:solidFill>
                <a:latin typeface="Abadi"/>
              </a:rPr>
              <a:t>-API</a:t>
            </a:r>
          </a:p>
          <a:p>
            <a:pPr marL="457200" indent="-457200">
              <a:lnSpc>
                <a:spcPct val="100000"/>
              </a:lnSpc>
              <a:spcBef>
                <a:spcPts val="0"/>
              </a:spcBef>
              <a:buFont typeface="+mj-lt"/>
              <a:buAutoNum type="arabicPeriod"/>
            </a:pPr>
            <a:r>
              <a:rPr lang="en-US" sz="1600" dirty="0" smtClean="0">
                <a:solidFill>
                  <a:schemeClr val="accent3">
                    <a:lumMod val="25000"/>
                  </a:schemeClr>
                </a:solidFill>
                <a:latin typeface="Abadi"/>
              </a:rPr>
              <a:t>Converting response to </a:t>
            </a:r>
            <a:r>
              <a:rPr lang="en-US" sz="1600" dirty="0" err="1" smtClean="0">
                <a:solidFill>
                  <a:schemeClr val="accent3">
                    <a:lumMod val="25000"/>
                  </a:schemeClr>
                </a:solidFill>
                <a:latin typeface="Abadi"/>
              </a:rPr>
              <a:t>json</a:t>
            </a:r>
            <a:r>
              <a:rPr lang="en-US" sz="1600" dirty="0" smtClean="0">
                <a:solidFill>
                  <a:schemeClr val="accent3">
                    <a:lumMod val="25000"/>
                  </a:schemeClr>
                </a:solidFill>
                <a:latin typeface="Abadi"/>
              </a:rPr>
              <a:t>-file and transferring into a </a:t>
            </a:r>
            <a:r>
              <a:rPr lang="en-US" sz="1600" dirty="0" err="1" smtClean="0">
                <a:solidFill>
                  <a:schemeClr val="accent3">
                    <a:lumMod val="25000"/>
                  </a:schemeClr>
                </a:solidFill>
                <a:latin typeface="Abadi"/>
              </a:rPr>
              <a:t>dataframe</a:t>
            </a:r>
            <a:endParaRPr lang="en-US" sz="1600" dirty="0" smtClean="0">
              <a:solidFill>
                <a:schemeClr val="accent3">
                  <a:lumMod val="25000"/>
                </a:schemeClr>
              </a:solidFill>
              <a:latin typeface="Abadi"/>
            </a:endParaRPr>
          </a:p>
          <a:p>
            <a:pPr marL="457200" indent="-457200">
              <a:lnSpc>
                <a:spcPct val="100000"/>
              </a:lnSpc>
              <a:spcBef>
                <a:spcPts val="0"/>
              </a:spcBef>
              <a:buFont typeface="+mj-lt"/>
              <a:buAutoNum type="arabicPeriod"/>
            </a:pPr>
            <a:r>
              <a:rPr lang="en-US" sz="1600" dirty="0">
                <a:solidFill>
                  <a:schemeClr val="accent3">
                    <a:lumMod val="25000"/>
                  </a:schemeClr>
                </a:solidFill>
                <a:latin typeface="Abadi"/>
              </a:rPr>
              <a:t>Clean up the data using prepared </a:t>
            </a:r>
            <a:r>
              <a:rPr lang="en-US" sz="1600" dirty="0" smtClean="0">
                <a:solidFill>
                  <a:schemeClr val="accent3">
                    <a:lumMod val="25000"/>
                  </a:schemeClr>
                </a:solidFill>
                <a:latin typeface="Abadi"/>
              </a:rPr>
              <a:t>functions</a:t>
            </a:r>
          </a:p>
          <a:p>
            <a:pPr marL="457200" indent="-457200">
              <a:lnSpc>
                <a:spcPct val="100000"/>
              </a:lnSpc>
              <a:spcBef>
                <a:spcPts val="0"/>
              </a:spcBef>
              <a:buFont typeface="+mj-lt"/>
              <a:buAutoNum type="arabicPeriod"/>
            </a:pPr>
            <a:r>
              <a:rPr lang="en-US" sz="1600" dirty="0">
                <a:solidFill>
                  <a:schemeClr val="accent3">
                    <a:lumMod val="25000"/>
                  </a:schemeClr>
                </a:solidFill>
                <a:latin typeface="Abadi"/>
              </a:rPr>
              <a:t>Creating a final dataset with the columns of </a:t>
            </a:r>
            <a:r>
              <a:rPr lang="en-US" sz="1600" dirty="0" smtClean="0">
                <a:solidFill>
                  <a:schemeClr val="accent3">
                    <a:lumMod val="25000"/>
                  </a:schemeClr>
                </a:solidFill>
                <a:latin typeface="Abadi"/>
              </a:rPr>
              <a:t>interest</a:t>
            </a:r>
          </a:p>
          <a:p>
            <a:pPr marL="457200" indent="-457200">
              <a:lnSpc>
                <a:spcPct val="100000"/>
              </a:lnSpc>
              <a:spcBef>
                <a:spcPts val="0"/>
              </a:spcBef>
              <a:buFont typeface="+mj-lt"/>
              <a:buAutoNum type="arabicPeriod"/>
            </a:pPr>
            <a:r>
              <a:rPr lang="en-US" sz="1600" dirty="0" smtClean="0">
                <a:solidFill>
                  <a:schemeClr val="accent3">
                    <a:lumMod val="25000"/>
                  </a:schemeClr>
                </a:solidFill>
                <a:latin typeface="Abadi"/>
              </a:rPr>
              <a:t>Filtering dataset for selected </a:t>
            </a:r>
            <a:r>
              <a:rPr lang="en-US" sz="1600" dirty="0" err="1" smtClean="0">
                <a:solidFill>
                  <a:schemeClr val="accent3">
                    <a:lumMod val="25000"/>
                  </a:schemeClr>
                </a:solidFill>
                <a:latin typeface="Abadi"/>
              </a:rPr>
              <a:t>BoosterVersion</a:t>
            </a:r>
            <a:endParaRPr lang="en-US" sz="1600" dirty="0" smtClean="0">
              <a:solidFill>
                <a:schemeClr val="accent3">
                  <a:lumMod val="25000"/>
                </a:schemeClr>
              </a:solidFill>
              <a:latin typeface="Abadi"/>
            </a:endParaRPr>
          </a:p>
          <a:p>
            <a:pPr marL="0" indent="0">
              <a:lnSpc>
                <a:spcPct val="100000"/>
              </a:lnSpc>
              <a:spcBef>
                <a:spcPts val="0"/>
              </a:spcBef>
              <a:buNone/>
            </a:pPr>
            <a:endParaRPr lang="en-US" sz="1600" dirty="0">
              <a:solidFill>
                <a:schemeClr val="accent3">
                  <a:lumMod val="25000"/>
                </a:schemeClr>
              </a:solidFill>
              <a:latin typeface="Abadi"/>
            </a:endParaRP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GitHub-link to notebook</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https://github.com/dekeil/Coursera_Capstone-Project/blob/main/jupyter-labs-spacex-data-collection-api_01.ipynb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Grafik 1"/>
          <p:cNvPicPr>
            <a:picLocks noChangeAspect="1"/>
          </p:cNvPicPr>
          <p:nvPr/>
        </p:nvPicPr>
        <p:blipFill>
          <a:blip r:embed="rId4"/>
          <a:stretch>
            <a:fillRect/>
          </a:stretch>
        </p:blipFill>
        <p:spPr>
          <a:xfrm>
            <a:off x="6610866" y="1441877"/>
            <a:ext cx="4674746" cy="655922"/>
          </a:xfrm>
          <a:prstGeom prst="rect">
            <a:avLst/>
          </a:prstGeom>
        </p:spPr>
      </p:pic>
      <p:sp>
        <p:nvSpPr>
          <p:cNvPr id="8" name="Textfeld 7"/>
          <p:cNvSpPr txBox="1"/>
          <p:nvPr/>
        </p:nvSpPr>
        <p:spPr>
          <a:xfrm>
            <a:off x="5844746" y="1544590"/>
            <a:ext cx="359394" cy="369332"/>
          </a:xfrm>
          <a:prstGeom prst="rect">
            <a:avLst/>
          </a:prstGeom>
          <a:noFill/>
        </p:spPr>
        <p:txBody>
          <a:bodyPr wrap="none" rtlCol="0">
            <a:spAutoFit/>
          </a:bodyPr>
          <a:lstStyle/>
          <a:p>
            <a:r>
              <a:rPr lang="de-DE" dirty="0" smtClean="0"/>
              <a:t>1.</a:t>
            </a:r>
            <a:endParaRPr lang="de-DE" dirty="0"/>
          </a:p>
        </p:txBody>
      </p:sp>
      <p:cxnSp>
        <p:nvCxnSpPr>
          <p:cNvPr id="10" name="Gerader Verbinder 9"/>
          <p:cNvCxnSpPr/>
          <p:nvPr/>
        </p:nvCxnSpPr>
        <p:spPr>
          <a:xfrm>
            <a:off x="5910262" y="2085442"/>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Grafik 10"/>
          <p:cNvPicPr>
            <a:picLocks noChangeAspect="1"/>
          </p:cNvPicPr>
          <p:nvPr/>
        </p:nvPicPr>
        <p:blipFill>
          <a:blip r:embed="rId5"/>
          <a:stretch>
            <a:fillRect/>
          </a:stretch>
        </p:blipFill>
        <p:spPr>
          <a:xfrm>
            <a:off x="6334410" y="2188013"/>
            <a:ext cx="5276850" cy="504825"/>
          </a:xfrm>
          <a:prstGeom prst="rect">
            <a:avLst/>
          </a:prstGeom>
        </p:spPr>
      </p:pic>
      <p:sp>
        <p:nvSpPr>
          <p:cNvPr id="12" name="Textfeld 11"/>
          <p:cNvSpPr txBox="1"/>
          <p:nvPr/>
        </p:nvSpPr>
        <p:spPr>
          <a:xfrm>
            <a:off x="5848862" y="2178905"/>
            <a:ext cx="359394" cy="369332"/>
          </a:xfrm>
          <a:prstGeom prst="rect">
            <a:avLst/>
          </a:prstGeom>
          <a:noFill/>
        </p:spPr>
        <p:txBody>
          <a:bodyPr wrap="none" rtlCol="0">
            <a:spAutoFit/>
          </a:bodyPr>
          <a:lstStyle/>
          <a:p>
            <a:r>
              <a:rPr lang="de-DE" dirty="0" smtClean="0"/>
              <a:t>2.</a:t>
            </a:r>
            <a:endParaRPr lang="de-DE" dirty="0"/>
          </a:p>
        </p:txBody>
      </p:sp>
      <p:cxnSp>
        <p:nvCxnSpPr>
          <p:cNvPr id="13" name="Gerader Verbinder 12"/>
          <p:cNvCxnSpPr/>
          <p:nvPr/>
        </p:nvCxnSpPr>
        <p:spPr>
          <a:xfrm>
            <a:off x="5902021" y="2744471"/>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fik 13"/>
          <p:cNvPicPr>
            <a:picLocks noChangeAspect="1"/>
          </p:cNvPicPr>
          <p:nvPr/>
        </p:nvPicPr>
        <p:blipFill>
          <a:blip r:embed="rId6"/>
          <a:stretch>
            <a:fillRect/>
          </a:stretch>
        </p:blipFill>
        <p:spPr>
          <a:xfrm>
            <a:off x="6919141" y="2790808"/>
            <a:ext cx="2558491" cy="321486"/>
          </a:xfrm>
          <a:prstGeom prst="rect">
            <a:avLst/>
          </a:prstGeom>
        </p:spPr>
      </p:pic>
      <p:pic>
        <p:nvPicPr>
          <p:cNvPr id="15" name="Grafik 14"/>
          <p:cNvPicPr>
            <a:picLocks noChangeAspect="1"/>
          </p:cNvPicPr>
          <p:nvPr/>
        </p:nvPicPr>
        <p:blipFill>
          <a:blip r:embed="rId7"/>
          <a:stretch>
            <a:fillRect/>
          </a:stretch>
        </p:blipFill>
        <p:spPr>
          <a:xfrm>
            <a:off x="6952097" y="3073734"/>
            <a:ext cx="2169022" cy="290124"/>
          </a:xfrm>
          <a:prstGeom prst="rect">
            <a:avLst/>
          </a:prstGeom>
        </p:spPr>
      </p:pic>
      <p:pic>
        <p:nvPicPr>
          <p:cNvPr id="16" name="Grafik 15"/>
          <p:cNvPicPr>
            <a:picLocks noChangeAspect="1"/>
          </p:cNvPicPr>
          <p:nvPr/>
        </p:nvPicPr>
        <p:blipFill>
          <a:blip r:embed="rId8"/>
          <a:stretch>
            <a:fillRect/>
          </a:stretch>
        </p:blipFill>
        <p:spPr>
          <a:xfrm>
            <a:off x="6952097" y="3310349"/>
            <a:ext cx="2177778" cy="277424"/>
          </a:xfrm>
          <a:prstGeom prst="rect">
            <a:avLst/>
          </a:prstGeom>
        </p:spPr>
      </p:pic>
      <p:pic>
        <p:nvPicPr>
          <p:cNvPr id="17" name="Grafik 16"/>
          <p:cNvPicPr>
            <a:picLocks noChangeAspect="1"/>
          </p:cNvPicPr>
          <p:nvPr/>
        </p:nvPicPr>
        <p:blipFill>
          <a:blip r:embed="rId9"/>
          <a:stretch>
            <a:fillRect/>
          </a:stretch>
        </p:blipFill>
        <p:spPr>
          <a:xfrm>
            <a:off x="6919142" y="3513108"/>
            <a:ext cx="1940654" cy="279337"/>
          </a:xfrm>
          <a:prstGeom prst="rect">
            <a:avLst/>
          </a:prstGeom>
        </p:spPr>
      </p:pic>
      <p:sp>
        <p:nvSpPr>
          <p:cNvPr id="18" name="Textfeld 17"/>
          <p:cNvSpPr txBox="1"/>
          <p:nvPr/>
        </p:nvSpPr>
        <p:spPr>
          <a:xfrm>
            <a:off x="5852978" y="3023286"/>
            <a:ext cx="359394" cy="369332"/>
          </a:xfrm>
          <a:prstGeom prst="rect">
            <a:avLst/>
          </a:prstGeom>
          <a:noFill/>
        </p:spPr>
        <p:txBody>
          <a:bodyPr wrap="none" rtlCol="0">
            <a:spAutoFit/>
          </a:bodyPr>
          <a:lstStyle/>
          <a:p>
            <a:r>
              <a:rPr lang="de-DE" dirty="0"/>
              <a:t>3</a:t>
            </a:r>
            <a:r>
              <a:rPr lang="de-DE" dirty="0" smtClean="0"/>
              <a:t>.</a:t>
            </a:r>
            <a:endParaRPr lang="de-DE" dirty="0"/>
          </a:p>
        </p:txBody>
      </p:sp>
      <p:cxnSp>
        <p:nvCxnSpPr>
          <p:cNvPr id="19" name="Gerader Verbinder 18"/>
          <p:cNvCxnSpPr/>
          <p:nvPr/>
        </p:nvCxnSpPr>
        <p:spPr>
          <a:xfrm>
            <a:off x="5893780" y="3761849"/>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p:nvPicPr>
        <p:blipFill>
          <a:blip r:embed="rId10"/>
          <a:stretch>
            <a:fillRect/>
          </a:stretch>
        </p:blipFill>
        <p:spPr>
          <a:xfrm>
            <a:off x="6536375" y="3774059"/>
            <a:ext cx="4823727" cy="1340488"/>
          </a:xfrm>
          <a:prstGeom prst="rect">
            <a:avLst/>
          </a:prstGeom>
        </p:spPr>
      </p:pic>
      <p:sp>
        <p:nvSpPr>
          <p:cNvPr id="21" name="Textfeld 20"/>
          <p:cNvSpPr txBox="1"/>
          <p:nvPr/>
        </p:nvSpPr>
        <p:spPr>
          <a:xfrm>
            <a:off x="5857094" y="4139516"/>
            <a:ext cx="359394" cy="369332"/>
          </a:xfrm>
          <a:prstGeom prst="rect">
            <a:avLst/>
          </a:prstGeom>
          <a:noFill/>
        </p:spPr>
        <p:txBody>
          <a:bodyPr wrap="none" rtlCol="0">
            <a:spAutoFit/>
          </a:bodyPr>
          <a:lstStyle/>
          <a:p>
            <a:r>
              <a:rPr lang="de-DE" dirty="0" smtClean="0"/>
              <a:t>4.</a:t>
            </a:r>
            <a:endParaRPr lang="de-DE" dirty="0"/>
          </a:p>
        </p:txBody>
      </p:sp>
      <p:cxnSp>
        <p:nvCxnSpPr>
          <p:cNvPr id="22" name="Gerader Verbinder 21"/>
          <p:cNvCxnSpPr/>
          <p:nvPr/>
        </p:nvCxnSpPr>
        <p:spPr>
          <a:xfrm>
            <a:off x="5910253" y="5125215"/>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Grafik 22"/>
          <p:cNvPicPr>
            <a:picLocks noChangeAspect="1"/>
          </p:cNvPicPr>
          <p:nvPr/>
        </p:nvPicPr>
        <p:blipFill>
          <a:blip r:embed="rId11"/>
          <a:stretch>
            <a:fillRect/>
          </a:stretch>
        </p:blipFill>
        <p:spPr>
          <a:xfrm>
            <a:off x="6216488" y="5135885"/>
            <a:ext cx="6081626" cy="636060"/>
          </a:xfrm>
          <a:prstGeom prst="rect">
            <a:avLst/>
          </a:prstGeom>
        </p:spPr>
      </p:pic>
      <p:sp>
        <p:nvSpPr>
          <p:cNvPr id="25" name="Textfeld 24"/>
          <p:cNvSpPr txBox="1"/>
          <p:nvPr/>
        </p:nvSpPr>
        <p:spPr>
          <a:xfrm>
            <a:off x="5861210" y="5181606"/>
            <a:ext cx="359394" cy="369332"/>
          </a:xfrm>
          <a:prstGeom prst="rect">
            <a:avLst/>
          </a:prstGeom>
          <a:noFill/>
        </p:spPr>
        <p:txBody>
          <a:bodyPr wrap="none" rtlCol="0">
            <a:spAutoFit/>
          </a:bodyPr>
          <a:lstStyle/>
          <a:p>
            <a:r>
              <a:rPr lang="de-DE" dirty="0"/>
              <a:t>5</a:t>
            </a:r>
            <a:r>
              <a:rPr lang="de-DE" dirty="0" smtClean="0"/>
              <a:t>.</a:t>
            </a:r>
            <a:endParaRPr lang="de-DE" dirty="0"/>
          </a:p>
        </p:txBody>
      </p: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240099"/>
            <a:ext cx="3932238" cy="3811587"/>
          </a:xfrm>
          <a:prstGeom prst="rect">
            <a:avLst/>
          </a:prstGeom>
        </p:spPr>
        <p:txBody>
          <a:bodyPr lIns="91440" tIns="45720" rIns="91440" bIns="45720" anchor="t">
            <a:noAutofit/>
          </a:bodyPr>
          <a:lstStyle/>
          <a:p>
            <a:pPr marL="0" indent="0">
              <a:lnSpc>
                <a:spcPct val="100000"/>
              </a:lnSpc>
              <a:spcBef>
                <a:spcPts val="0"/>
              </a:spcBef>
              <a:buNone/>
            </a:pPr>
            <a:r>
              <a:rPr lang="en-US" sz="2400" dirty="0"/>
              <a:t>The following workflow was used</a:t>
            </a:r>
          </a:p>
          <a:p>
            <a:pPr marL="457200" indent="-457200">
              <a:lnSpc>
                <a:spcPct val="100000"/>
              </a:lnSpc>
              <a:spcBef>
                <a:spcPts val="0"/>
              </a:spcBef>
              <a:buFont typeface="+mj-lt"/>
              <a:buAutoNum type="arabicPeriod"/>
            </a:pPr>
            <a:r>
              <a:rPr lang="en-US" sz="1600" dirty="0" smtClean="0">
                <a:solidFill>
                  <a:schemeClr val="accent3">
                    <a:lumMod val="25000"/>
                  </a:schemeClr>
                </a:solidFill>
                <a:latin typeface="Abadi"/>
              </a:rPr>
              <a:t>Requesting Falcon9 </a:t>
            </a:r>
            <a:r>
              <a:rPr lang="en-US" sz="1600" dirty="0" err="1" smtClean="0">
                <a:solidFill>
                  <a:schemeClr val="accent3">
                    <a:lumMod val="25000"/>
                  </a:schemeClr>
                </a:solidFill>
                <a:latin typeface="Abadi"/>
              </a:rPr>
              <a:t>Launchdata</a:t>
            </a:r>
            <a:r>
              <a:rPr lang="en-US" sz="1600" dirty="0" smtClean="0">
                <a:solidFill>
                  <a:schemeClr val="accent3">
                    <a:lumMod val="25000"/>
                  </a:schemeClr>
                </a:solidFill>
                <a:latin typeface="Abadi"/>
              </a:rPr>
              <a:t> from Wiki-page</a:t>
            </a:r>
          </a:p>
          <a:p>
            <a:pPr marL="457200" indent="-457200">
              <a:lnSpc>
                <a:spcPct val="100000"/>
              </a:lnSpc>
              <a:spcBef>
                <a:spcPts val="0"/>
              </a:spcBef>
              <a:buFont typeface="+mj-lt"/>
              <a:buAutoNum type="arabicPeriod"/>
            </a:pPr>
            <a:r>
              <a:rPr lang="en-US" sz="1600" dirty="0" smtClean="0">
                <a:solidFill>
                  <a:schemeClr val="accent3">
                    <a:lumMod val="25000"/>
                  </a:schemeClr>
                </a:solidFill>
                <a:latin typeface="Abadi"/>
              </a:rPr>
              <a:t>Creating Beautiful-soup object from HTML response</a:t>
            </a:r>
            <a:endParaRPr lang="en-US" sz="1600" dirty="0">
              <a:solidFill>
                <a:schemeClr val="accent3">
                  <a:lumMod val="25000"/>
                </a:schemeClr>
              </a:solidFill>
              <a:latin typeface="Abadi"/>
            </a:endParaRPr>
          </a:p>
          <a:p>
            <a:pPr marL="457200" indent="-457200">
              <a:lnSpc>
                <a:spcPct val="100000"/>
              </a:lnSpc>
              <a:spcBef>
                <a:spcPts val="0"/>
              </a:spcBef>
              <a:buFont typeface="+mj-lt"/>
              <a:buAutoNum type="arabicPeriod"/>
            </a:pPr>
            <a:r>
              <a:rPr lang="en-US" sz="1600" dirty="0">
                <a:solidFill>
                  <a:schemeClr val="accent3">
                    <a:lumMod val="25000"/>
                  </a:schemeClr>
                </a:solidFill>
                <a:latin typeface="Abadi"/>
              </a:rPr>
              <a:t>Extract all column/variable names from the HTML table </a:t>
            </a:r>
            <a:r>
              <a:rPr lang="en-US" sz="1600" dirty="0" smtClean="0">
                <a:solidFill>
                  <a:schemeClr val="accent3">
                    <a:lumMod val="25000"/>
                  </a:schemeClr>
                </a:solidFill>
                <a:latin typeface="Abadi"/>
              </a:rPr>
              <a:t>header</a:t>
            </a:r>
          </a:p>
          <a:p>
            <a:pPr marL="457200" indent="-457200">
              <a:lnSpc>
                <a:spcPct val="100000"/>
              </a:lnSpc>
              <a:spcBef>
                <a:spcPts val="0"/>
              </a:spcBef>
              <a:buFont typeface="+mj-lt"/>
              <a:buAutoNum type="arabicPeriod"/>
            </a:pPr>
            <a:r>
              <a:rPr lang="en-US" sz="1600" dirty="0">
                <a:solidFill>
                  <a:schemeClr val="accent3">
                    <a:lumMod val="25000"/>
                  </a:schemeClr>
                </a:solidFill>
                <a:latin typeface="Abadi"/>
              </a:rPr>
              <a:t>Create a data frame by parsing the launch HTML </a:t>
            </a:r>
            <a:r>
              <a:rPr lang="en-US" sz="1600" dirty="0" smtClean="0">
                <a:solidFill>
                  <a:schemeClr val="accent3">
                    <a:lumMod val="25000"/>
                  </a:schemeClr>
                </a:solidFill>
                <a:latin typeface="Abadi"/>
              </a:rPr>
              <a:t>tables</a:t>
            </a:r>
          </a:p>
          <a:p>
            <a:pPr marL="457200" indent="-457200">
              <a:lnSpc>
                <a:spcPct val="100000"/>
              </a:lnSpc>
              <a:spcBef>
                <a:spcPts val="0"/>
              </a:spcBef>
              <a:buFont typeface="+mj-lt"/>
              <a:buAutoNum type="arabicPeriod"/>
            </a:pPr>
            <a:r>
              <a:rPr lang="en-US" sz="1600" dirty="0" smtClean="0">
                <a:solidFill>
                  <a:schemeClr val="accent3">
                    <a:lumMod val="25000"/>
                  </a:schemeClr>
                </a:solidFill>
                <a:latin typeface="Abadi"/>
              </a:rPr>
              <a:t>Exporting data to CSV-file</a:t>
            </a:r>
            <a:endParaRPr lang="en-US" sz="1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t>GitHub-link to notebook: </a:t>
            </a:r>
            <a:r>
              <a:rPr lang="en-US" sz="2000" dirty="0">
                <a:solidFill>
                  <a:schemeClr val="accent3">
                    <a:lumMod val="25000"/>
                  </a:schemeClr>
                </a:solidFill>
                <a:latin typeface="Abadi" panose="020B0604020104020204" pitchFamily="34" charset="0"/>
                <a:hlinkClick r:id="rId3"/>
              </a:rPr>
              <a:t>https://github.com/dekeil/Coursera_Capstone-Project/blob/main/jupyter-labs-webscraping_02.ipynb</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721178" y="1792288"/>
            <a:ext cx="6470822" cy="463492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5" name="Grafik 4"/>
          <p:cNvPicPr>
            <a:picLocks noChangeAspect="1"/>
          </p:cNvPicPr>
          <p:nvPr/>
        </p:nvPicPr>
        <p:blipFill>
          <a:blip r:embed="rId4"/>
          <a:stretch>
            <a:fillRect/>
          </a:stretch>
        </p:blipFill>
        <p:spPr>
          <a:xfrm>
            <a:off x="6153150" y="1802714"/>
            <a:ext cx="6038850" cy="485775"/>
          </a:xfrm>
          <a:prstGeom prst="rect">
            <a:avLst/>
          </a:prstGeom>
        </p:spPr>
      </p:pic>
      <p:sp>
        <p:nvSpPr>
          <p:cNvPr id="9" name="Textfeld 8"/>
          <p:cNvSpPr txBox="1"/>
          <p:nvPr/>
        </p:nvSpPr>
        <p:spPr>
          <a:xfrm>
            <a:off x="5757467" y="2037445"/>
            <a:ext cx="359394" cy="369332"/>
          </a:xfrm>
          <a:prstGeom prst="rect">
            <a:avLst/>
          </a:prstGeom>
          <a:noFill/>
        </p:spPr>
        <p:txBody>
          <a:bodyPr wrap="none" rtlCol="0">
            <a:spAutoFit/>
          </a:bodyPr>
          <a:lstStyle/>
          <a:p>
            <a:r>
              <a:rPr lang="de-DE" dirty="0" smtClean="0"/>
              <a:t>1.</a:t>
            </a:r>
            <a:endParaRPr lang="de-DE" dirty="0"/>
          </a:p>
        </p:txBody>
      </p:sp>
      <p:pic>
        <p:nvPicPr>
          <p:cNvPr id="8" name="Grafik 7"/>
          <p:cNvPicPr>
            <a:picLocks noChangeAspect="1"/>
          </p:cNvPicPr>
          <p:nvPr/>
        </p:nvPicPr>
        <p:blipFill>
          <a:blip r:embed="rId5"/>
          <a:stretch>
            <a:fillRect/>
          </a:stretch>
        </p:blipFill>
        <p:spPr>
          <a:xfrm>
            <a:off x="6327055" y="2114874"/>
            <a:ext cx="3638550" cy="400050"/>
          </a:xfrm>
          <a:prstGeom prst="rect">
            <a:avLst/>
          </a:prstGeom>
        </p:spPr>
      </p:pic>
      <p:cxnSp>
        <p:nvCxnSpPr>
          <p:cNvPr id="12" name="Gerader Verbinder 11"/>
          <p:cNvCxnSpPr/>
          <p:nvPr/>
        </p:nvCxnSpPr>
        <p:spPr>
          <a:xfrm>
            <a:off x="5885548" y="2505572"/>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fik 9"/>
          <p:cNvPicPr>
            <a:picLocks noChangeAspect="1"/>
          </p:cNvPicPr>
          <p:nvPr/>
        </p:nvPicPr>
        <p:blipFill>
          <a:blip r:embed="rId6"/>
          <a:stretch>
            <a:fillRect/>
          </a:stretch>
        </p:blipFill>
        <p:spPr>
          <a:xfrm>
            <a:off x="6096000" y="2604368"/>
            <a:ext cx="3638550" cy="504825"/>
          </a:xfrm>
          <a:prstGeom prst="rect">
            <a:avLst/>
          </a:prstGeom>
        </p:spPr>
      </p:pic>
      <p:sp>
        <p:nvSpPr>
          <p:cNvPr id="13" name="Textfeld 12"/>
          <p:cNvSpPr txBox="1"/>
          <p:nvPr/>
        </p:nvSpPr>
        <p:spPr>
          <a:xfrm>
            <a:off x="5761584" y="2647047"/>
            <a:ext cx="359394" cy="369332"/>
          </a:xfrm>
          <a:prstGeom prst="rect">
            <a:avLst/>
          </a:prstGeom>
          <a:noFill/>
        </p:spPr>
        <p:txBody>
          <a:bodyPr wrap="none" rtlCol="0">
            <a:spAutoFit/>
          </a:bodyPr>
          <a:lstStyle/>
          <a:p>
            <a:r>
              <a:rPr lang="de-DE" dirty="0"/>
              <a:t>2</a:t>
            </a:r>
            <a:r>
              <a:rPr lang="de-DE" dirty="0" smtClean="0"/>
              <a:t>.</a:t>
            </a:r>
            <a:endParaRPr lang="de-DE" dirty="0"/>
          </a:p>
        </p:txBody>
      </p:sp>
      <p:cxnSp>
        <p:nvCxnSpPr>
          <p:cNvPr id="14" name="Gerader Verbinder 13"/>
          <p:cNvCxnSpPr/>
          <p:nvPr/>
        </p:nvCxnSpPr>
        <p:spPr>
          <a:xfrm>
            <a:off x="5877307" y="3152244"/>
            <a:ext cx="565566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5765701" y="3182511"/>
            <a:ext cx="359394" cy="369332"/>
          </a:xfrm>
          <a:prstGeom prst="rect">
            <a:avLst/>
          </a:prstGeom>
          <a:noFill/>
        </p:spPr>
        <p:txBody>
          <a:bodyPr wrap="none" rtlCol="0">
            <a:spAutoFit/>
          </a:bodyPr>
          <a:lstStyle/>
          <a:p>
            <a:r>
              <a:rPr lang="de-DE" dirty="0" smtClean="0"/>
              <a:t>3.</a:t>
            </a:r>
            <a:endParaRPr lang="de-DE" dirty="0"/>
          </a:p>
        </p:txBody>
      </p:sp>
      <p:pic>
        <p:nvPicPr>
          <p:cNvPr id="16" name="Grafik 15"/>
          <p:cNvPicPr>
            <a:picLocks noChangeAspect="1"/>
          </p:cNvPicPr>
          <p:nvPr/>
        </p:nvPicPr>
        <p:blipFill>
          <a:blip r:embed="rId7"/>
          <a:stretch>
            <a:fillRect/>
          </a:stretch>
        </p:blipFill>
        <p:spPr>
          <a:xfrm>
            <a:off x="6444950" y="3190875"/>
            <a:ext cx="2638425" cy="476250"/>
          </a:xfrm>
          <a:prstGeom prst="rect">
            <a:avLst/>
          </a:prstGeom>
        </p:spPr>
      </p:pic>
      <p:sp>
        <p:nvSpPr>
          <p:cNvPr id="17" name="Textfeld 16"/>
          <p:cNvSpPr txBox="1"/>
          <p:nvPr/>
        </p:nvSpPr>
        <p:spPr>
          <a:xfrm>
            <a:off x="5769817" y="3779756"/>
            <a:ext cx="359394" cy="369332"/>
          </a:xfrm>
          <a:prstGeom prst="rect">
            <a:avLst/>
          </a:prstGeom>
          <a:noFill/>
        </p:spPr>
        <p:txBody>
          <a:bodyPr wrap="none" rtlCol="0">
            <a:spAutoFit/>
          </a:bodyPr>
          <a:lstStyle/>
          <a:p>
            <a:r>
              <a:rPr lang="de-DE" dirty="0"/>
              <a:t>4</a:t>
            </a:r>
            <a:r>
              <a:rPr lang="de-DE" dirty="0" smtClean="0"/>
              <a:t>.</a:t>
            </a:r>
            <a:endParaRPr lang="de-DE" dirty="0"/>
          </a:p>
        </p:txBody>
      </p:sp>
      <p:cxnSp>
        <p:nvCxnSpPr>
          <p:cNvPr id="18" name="Gerader Verbinder 17"/>
          <p:cNvCxnSpPr/>
          <p:nvPr/>
        </p:nvCxnSpPr>
        <p:spPr>
          <a:xfrm>
            <a:off x="5906137" y="3675349"/>
            <a:ext cx="5655662"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Grafik 18"/>
          <p:cNvPicPr>
            <a:picLocks noChangeAspect="1"/>
          </p:cNvPicPr>
          <p:nvPr/>
        </p:nvPicPr>
        <p:blipFill>
          <a:blip r:embed="rId8"/>
          <a:stretch>
            <a:fillRect/>
          </a:stretch>
        </p:blipFill>
        <p:spPr>
          <a:xfrm>
            <a:off x="6096000" y="3688502"/>
            <a:ext cx="4601713" cy="1946179"/>
          </a:xfrm>
          <a:prstGeom prst="rect">
            <a:avLst/>
          </a:prstGeom>
        </p:spPr>
      </p:pic>
      <p:cxnSp>
        <p:nvCxnSpPr>
          <p:cNvPr id="20" name="Gerader Verbinder 19"/>
          <p:cNvCxnSpPr/>
          <p:nvPr/>
        </p:nvCxnSpPr>
        <p:spPr>
          <a:xfrm>
            <a:off x="5922611" y="5693622"/>
            <a:ext cx="5655662"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5773933" y="5748601"/>
            <a:ext cx="359394" cy="369332"/>
          </a:xfrm>
          <a:prstGeom prst="rect">
            <a:avLst/>
          </a:prstGeom>
          <a:noFill/>
        </p:spPr>
        <p:txBody>
          <a:bodyPr wrap="none" rtlCol="0">
            <a:spAutoFit/>
          </a:bodyPr>
          <a:lstStyle/>
          <a:p>
            <a:r>
              <a:rPr lang="de-DE" dirty="0" smtClean="0"/>
              <a:t>5.</a:t>
            </a:r>
            <a:endParaRPr lang="de-DE" dirty="0"/>
          </a:p>
        </p:txBody>
      </p:sp>
      <p:pic>
        <p:nvPicPr>
          <p:cNvPr id="22" name="Grafik 21"/>
          <p:cNvPicPr>
            <a:picLocks noChangeAspect="1"/>
          </p:cNvPicPr>
          <p:nvPr/>
        </p:nvPicPr>
        <p:blipFill>
          <a:blip r:embed="rId9"/>
          <a:stretch>
            <a:fillRect/>
          </a:stretch>
        </p:blipFill>
        <p:spPr>
          <a:xfrm>
            <a:off x="6188942" y="5836156"/>
            <a:ext cx="3914775" cy="352425"/>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infopath/2007/PartnerControls"/>
    <ds:schemaRef ds:uri="http://purl.org/dc/elements/1.1/"/>
    <ds:schemaRef ds:uri="http://schemas.microsoft.com/office/2006/metadata/properties"/>
    <ds:schemaRef ds:uri="f80a141d-92ca-4d3d-9308-f7e7b1d44ce8"/>
    <ds:schemaRef ds:uri="155be751-a274-42e8-93fb-f39d3b9bccc8"/>
    <ds:schemaRef ds:uri="http://purl.org/dc/terms/"/>
    <ds:schemaRef ds:uri="http://www.w3.org/XML/1998/namespace"/>
    <ds:schemaRef ds:uri="http://schemas.microsoft.com/office/2006/documentManagement/type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2337</Words>
  <Application>Microsoft Office PowerPoint</Application>
  <PresentationFormat>Breitbild</PresentationFormat>
  <Paragraphs>287</Paragraphs>
  <Slides>46</Slides>
  <Notes>6</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Wingdings</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300</cp:revision>
  <dcterms:created xsi:type="dcterms:W3CDTF">2021-04-29T18:58:34Z</dcterms:created>
  <dcterms:modified xsi:type="dcterms:W3CDTF">2022-11-14T21:00:37Z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